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8" r:id="rId2"/>
    <p:sldId id="259" r:id="rId3"/>
    <p:sldId id="260" r:id="rId4"/>
    <p:sldId id="261" r:id="rId5"/>
    <p:sldId id="303" r:id="rId6"/>
    <p:sldId id="312" r:id="rId7"/>
    <p:sldId id="262" r:id="rId8"/>
    <p:sldId id="265" r:id="rId9"/>
    <p:sldId id="264" r:id="rId10"/>
    <p:sldId id="290" r:id="rId11"/>
    <p:sldId id="274" r:id="rId12"/>
    <p:sldId id="297" r:id="rId13"/>
    <p:sldId id="263" r:id="rId14"/>
    <p:sldId id="298" r:id="rId15"/>
    <p:sldId id="266" r:id="rId16"/>
    <p:sldId id="269" r:id="rId17"/>
    <p:sldId id="306" r:id="rId18"/>
    <p:sldId id="307" r:id="rId19"/>
    <p:sldId id="268" r:id="rId20"/>
    <p:sldId id="267" r:id="rId21"/>
    <p:sldId id="313" r:id="rId22"/>
    <p:sldId id="330" r:id="rId23"/>
    <p:sldId id="328" r:id="rId24"/>
    <p:sldId id="309" r:id="rId25"/>
    <p:sldId id="322" r:id="rId26"/>
    <p:sldId id="324" r:id="rId27"/>
    <p:sldId id="282" r:id="rId28"/>
  </p:sldIdLst>
  <p:sldSz cx="18326100" cy="13746163"/>
  <p:notesSz cx="6858000" cy="9144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910841" indent="158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826450" indent="158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2740467" indent="158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3656070" indent="158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045" algn="l" defTabSz="91401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052" algn="l" defTabSz="91401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9062" algn="l" defTabSz="91401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6070" algn="l" defTabSz="91401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30">
          <p15:clr>
            <a:srgbClr val="A4A3A4"/>
          </p15:clr>
        </p15:guide>
        <p15:guide id="2" pos="577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lena Parkman" initials="HP" lastIdx="4" clrIdx="0"/>
  <p:cmAuthor id="1" name="johannesk" initials="jkn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Inget format, tabellrutnät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427" autoAdjust="0"/>
  </p:normalViewPr>
  <p:slideViewPr>
    <p:cSldViewPr>
      <p:cViewPr varScale="1">
        <p:scale>
          <a:sx n="28" d="100"/>
          <a:sy n="28" d="100"/>
        </p:scale>
        <p:origin x="1554" y="60"/>
      </p:cViewPr>
      <p:guideLst>
        <p:guide orient="horz" pos="4330"/>
        <p:guide pos="57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kemifile02\mina%20dokument$\karinhz\Mina%20Dokument\Internationella%20sekreteriatet\ITP\Africa%202010\Kopia%20av%20PECSOIL%20(2)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sv-SE" sz="2400" dirty="0" err="1">
                <a:solidFill>
                  <a:schemeClr val="tx1"/>
                </a:solidFill>
              </a:rPr>
              <a:t>Actual</a:t>
            </a:r>
            <a:r>
              <a:rPr lang="sv-SE" sz="2400" dirty="0">
                <a:solidFill>
                  <a:srgbClr val="C00000"/>
                </a:solidFill>
              </a:rPr>
              <a:t> </a:t>
            </a:r>
            <a:r>
              <a:rPr lang="sv-SE" sz="2400" dirty="0"/>
              <a:t>PEC  (mg/kg)</a:t>
            </a:r>
          </a:p>
        </c:rich>
      </c:tx>
      <c:layout>
        <c:manualLayout>
          <c:xMode val="edge"/>
          <c:yMode val="edge"/>
          <c:x val="0"/>
          <c:y val="9.4339248891204368E-3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Blad2!$B$3:$B$4</c:f>
              <c:strCache>
                <c:ptCount val="1"/>
                <c:pt idx="0">
                  <c:v>Actual PEC  (mg/kg)</c:v>
                </c:pt>
              </c:strCache>
            </c:strRef>
          </c:tx>
          <c:spPr>
            <a:ln w="47625">
              <a:noFill/>
            </a:ln>
          </c:spPr>
          <c:trendline>
            <c:spPr>
              <a:ln w="15875"/>
            </c:spPr>
            <c:trendlineType val="exp"/>
            <c:dispRSqr val="0"/>
            <c:dispEq val="0"/>
          </c:trendline>
          <c:xVal>
            <c:numRef>
              <c:f>Blad2!$A$5:$A$15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  <c:pt idx="4">
                  <c:v>7</c:v>
                </c:pt>
                <c:pt idx="5">
                  <c:v>14</c:v>
                </c:pt>
                <c:pt idx="6">
                  <c:v>21</c:v>
                </c:pt>
                <c:pt idx="7">
                  <c:v>28</c:v>
                </c:pt>
                <c:pt idx="8">
                  <c:v>45</c:v>
                </c:pt>
                <c:pt idx="9">
                  <c:v>60</c:v>
                </c:pt>
                <c:pt idx="10">
                  <c:v>100</c:v>
                </c:pt>
              </c:numCache>
            </c:numRef>
          </c:xVal>
          <c:yVal>
            <c:numRef>
              <c:f>Blad2!$B$5:$B$15</c:f>
              <c:numCache>
                <c:formatCode>0.000</c:formatCode>
                <c:ptCount val="11"/>
                <c:pt idx="0">
                  <c:v>0.66666666666666663</c:v>
                </c:pt>
                <c:pt idx="1">
                  <c:v>0.65521373236542124</c:v>
                </c:pt>
                <c:pt idx="2">
                  <c:v>0.64395755262033605</c:v>
                </c:pt>
                <c:pt idx="3">
                  <c:v>0.62202199436515604</c:v>
                </c:pt>
                <c:pt idx="4">
                  <c:v>0.59051167941367189</c:v>
                </c:pt>
                <c:pt idx="5">
                  <c:v>0.52305606528592608</c:v>
                </c:pt>
                <c:pt idx="6">
                  <c:v>0.46330607330925483</c:v>
                </c:pt>
                <c:pt idx="7">
                  <c:v>0.41038147114859957</c:v>
                </c:pt>
                <c:pt idx="8">
                  <c:v>0.3056680144418093</c:v>
                </c:pt>
                <c:pt idx="9">
                  <c:v>0.23570226043690162</c:v>
                </c:pt>
                <c:pt idx="10">
                  <c:v>0.11785113023224558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3545920"/>
        <c:axId val="473548272"/>
      </c:scatterChart>
      <c:valAx>
        <c:axId val="473545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2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sv-SE"/>
          </a:p>
        </c:txPr>
        <c:crossAx val="473548272"/>
        <c:crosses val="autoZero"/>
        <c:crossBetween val="midCat"/>
      </c:valAx>
      <c:valAx>
        <c:axId val="473548272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txPr>
          <a:bodyPr/>
          <a:lstStyle/>
          <a:p>
            <a:pPr>
              <a:defRPr sz="2400"/>
            </a:pPr>
            <a:endParaRPr lang="sv-SE"/>
          </a:p>
        </c:txPr>
        <c:crossAx val="473545920"/>
        <c:crosses val="autoZero"/>
        <c:crossBetween val="midCat"/>
      </c:valAx>
      <c:spPr>
        <a:solidFill>
          <a:srgbClr val="FFFFFF"/>
        </a:solidFill>
      </c:spPr>
    </c:plotArea>
    <c:plotVisOnly val="1"/>
    <c:dispBlanksAs val="gap"/>
    <c:showDLblsOverMax val="0"/>
  </c:chart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0.84881</cdr:x>
      <cdr:y>0.86094</cdr:y>
    </cdr:from>
    <cdr:to>
      <cdr:x>1</cdr:x>
      <cdr:y>0.95807</cdr:y>
    </cdr:to>
    <cdr:sp macro="" textlink="">
      <cdr:nvSpPr>
        <cdr:cNvPr id="2" name="textruta 1"/>
        <cdr:cNvSpPr txBox="1"/>
      </cdr:nvSpPr>
      <cdr:spPr>
        <a:xfrm xmlns:a="http://schemas.openxmlformats.org/drawingml/2006/main">
          <a:off x="11253388" y="6969292"/>
          <a:ext cx="2004453" cy="7862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sv-SE" sz="2400" dirty="0" smtClean="0"/>
            <a:t>Days</a:t>
          </a:r>
          <a:endParaRPr lang="sv-SE" sz="2400" dirty="0"/>
        </a:p>
      </cdr:txBody>
    </cdr:sp>
  </cdr:relSizeAnchor>
  <cdr:relSizeAnchor xmlns:cdr="http://schemas.openxmlformats.org/drawingml/2006/chartDrawing">
    <cdr:from>
      <cdr:x>0.56803</cdr:x>
      <cdr:y>0.15094</cdr:y>
    </cdr:from>
    <cdr:to>
      <cdr:x>0.89201</cdr:x>
      <cdr:y>0.2217</cdr:y>
    </cdr:to>
    <cdr:sp macro="" textlink="">
      <cdr:nvSpPr>
        <cdr:cNvPr id="3" name="textruta 2"/>
        <cdr:cNvSpPr txBox="1"/>
      </cdr:nvSpPr>
      <cdr:spPr>
        <a:xfrm xmlns:a="http://schemas.openxmlformats.org/drawingml/2006/main">
          <a:off x="3757618" y="609592"/>
          <a:ext cx="214314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sv-SE" sz="1100" dirty="0"/>
        </a:p>
      </cdr:txBody>
    </cdr:sp>
  </cdr:relSizeAnchor>
  <cdr:relSizeAnchor xmlns:cdr="http://schemas.openxmlformats.org/drawingml/2006/chartDrawing">
    <cdr:from>
      <cdr:x>0.55723</cdr:x>
      <cdr:y>0.09594</cdr:y>
    </cdr:from>
    <cdr:to>
      <cdr:x>0.87041</cdr:x>
      <cdr:y>0.17599</cdr:y>
    </cdr:to>
    <cdr:sp macro="" textlink="">
      <cdr:nvSpPr>
        <cdr:cNvPr id="4" name="textruta 3"/>
        <cdr:cNvSpPr txBox="1"/>
      </cdr:nvSpPr>
      <cdr:spPr>
        <a:xfrm xmlns:a="http://schemas.openxmlformats.org/drawingml/2006/main">
          <a:off x="7387717" y="776604"/>
          <a:ext cx="4152040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sv-SE" sz="3200" dirty="0" smtClean="0"/>
            <a:t>DT50 = 40 </a:t>
          </a:r>
          <a:r>
            <a:rPr lang="sv-SE" sz="3200" dirty="0" err="1" smtClean="0"/>
            <a:t>days</a:t>
          </a:r>
          <a:endParaRPr lang="sv-SE" sz="3200" dirty="0"/>
        </a:p>
      </cdr:txBody>
    </cdr:sp>
  </cdr:relSizeAnchor>
  <cdr:relSizeAnchor xmlns:cdr="http://schemas.openxmlformats.org/drawingml/2006/chartDrawing">
    <cdr:from>
      <cdr:x>0.37857</cdr:x>
      <cdr:y>0.57629</cdr:y>
    </cdr:from>
    <cdr:to>
      <cdr:x>0.37881</cdr:x>
      <cdr:y>0.94775</cdr:y>
    </cdr:to>
    <cdr:sp macro="" textlink="">
      <cdr:nvSpPr>
        <cdr:cNvPr id="8" name="Rak pil 7"/>
        <cdr:cNvSpPr/>
      </cdr:nvSpPr>
      <cdr:spPr>
        <a:xfrm xmlns:a="http://schemas.openxmlformats.org/drawingml/2006/main" rot="5400000" flipH="1" flipV="1">
          <a:off x="3517141" y="6166928"/>
          <a:ext cx="3006967" cy="3182"/>
        </a:xfrm>
        <a:prstGeom xmlns:a="http://schemas.openxmlformats.org/drawingml/2006/main" prst="straightConnector1">
          <a:avLst/>
        </a:prstGeom>
        <a:ln xmlns:a="http://schemas.openxmlformats.org/drawingml/2006/main" w="50800">
          <a:solidFill>
            <a:srgbClr val="C0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sv-SE"/>
        </a:p>
      </cdr:txBody>
    </cdr:sp>
  </cdr:relSizeAnchor>
  <cdr:relSizeAnchor xmlns:cdr="http://schemas.openxmlformats.org/drawingml/2006/chartDrawing">
    <cdr:from>
      <cdr:x>0.35205</cdr:x>
      <cdr:y>0.43396</cdr:y>
    </cdr:from>
    <cdr:to>
      <cdr:x>0.47084</cdr:x>
      <cdr:y>0.5224</cdr:y>
    </cdr:to>
    <cdr:sp macro="" textlink="">
      <cdr:nvSpPr>
        <cdr:cNvPr id="9" name="textruta 8"/>
        <cdr:cNvSpPr txBox="1"/>
      </cdr:nvSpPr>
      <cdr:spPr>
        <a:xfrm xmlns:a="http://schemas.openxmlformats.org/drawingml/2006/main">
          <a:off x="2328858" y="1752600"/>
          <a:ext cx="785818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sv-SE" sz="1100" dirty="0"/>
        </a:p>
      </cdr:txBody>
    </cdr:sp>
  </cdr:relSizeAnchor>
  <cdr:relSizeAnchor xmlns:cdr="http://schemas.openxmlformats.org/drawingml/2006/chartDrawing">
    <cdr:from>
      <cdr:x>0.27538</cdr:x>
      <cdr:y>0.62966</cdr:y>
    </cdr:from>
    <cdr:to>
      <cdr:x>0.39417</cdr:x>
      <cdr:y>0.70042</cdr:y>
    </cdr:to>
    <cdr:sp macro="" textlink="">
      <cdr:nvSpPr>
        <cdr:cNvPr id="10" name="textruta 9"/>
        <cdr:cNvSpPr txBox="1"/>
      </cdr:nvSpPr>
      <cdr:spPr>
        <a:xfrm xmlns:a="http://schemas.openxmlformats.org/drawingml/2006/main">
          <a:off x="3650881" y="5097084"/>
          <a:ext cx="1574899" cy="5728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sv-SE" sz="3200" dirty="0" smtClean="0">
              <a:solidFill>
                <a:schemeClr val="accent6">
                  <a:lumMod val="50000"/>
                </a:schemeClr>
              </a:solidFill>
            </a:rPr>
            <a:t>DT50</a:t>
          </a:r>
          <a:endParaRPr lang="sv-SE" sz="3200" dirty="0">
            <a:solidFill>
              <a:schemeClr val="accent6">
                <a:lumMod val="50000"/>
              </a:schemeClr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F339D-5D8E-4506-963E-4E0CC7E93CDC}" type="datetimeFigureOut">
              <a:rPr lang="sv-SE" smtClean="0"/>
              <a:t>2016-03-17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8829C-7293-4648-B774-2BDA5E7E333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03863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0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08" algn="l" defTabSz="9140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015" algn="l" defTabSz="9140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025" algn="l" defTabSz="9140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035" algn="l" defTabSz="9140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045" algn="l" defTabSz="9140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052" algn="l" defTabSz="9140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062" algn="l" defTabSz="9140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070" algn="l" defTabSz="9140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8D569-EFFB-4656-8B11-443444C3E76E}" type="slidenum">
              <a:rPr lang="sv-SE" smtClean="0"/>
              <a:pPr>
                <a:defRPr/>
              </a:pPr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78657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8829C-7293-4648-B774-2BDA5E7E333C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851809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8D569-EFFB-4656-8B11-443444C3E76E}" type="slidenum">
              <a:rPr lang="sv-SE" smtClean="0"/>
              <a:pPr>
                <a:defRPr/>
              </a:pPr>
              <a:t>15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781935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8D569-EFFB-4656-8B11-443444C3E76E}" type="slidenum">
              <a:rPr lang="sv-SE" smtClean="0"/>
              <a:pPr>
                <a:defRPr/>
              </a:pPr>
              <a:t>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387109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8D569-EFFB-4656-8B11-443444C3E76E}" type="slidenum">
              <a:rPr lang="sv-SE" smtClean="0"/>
              <a:pPr>
                <a:defRPr/>
              </a:pPr>
              <a:t>19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760555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8D569-EFFB-4656-8B11-443444C3E76E}" type="slidenum">
              <a:rPr lang="sv-SE" smtClean="0"/>
              <a:pPr>
                <a:defRPr/>
              </a:pPr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795255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447C6E-6134-4101-B221-530B39D1FC8D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13725014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8829C-7293-4648-B774-2BDA5E7E333C}" type="slidenum">
              <a:rPr lang="sv-SE" smtClean="0"/>
              <a:t>25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408482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8829C-7293-4648-B774-2BDA5E7E333C}" type="slidenum">
              <a:rPr lang="sv-SE" smtClean="0"/>
              <a:t>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737041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8D569-EFFB-4656-8B11-443444C3E76E}" type="slidenum">
              <a:rPr lang="sv-SE" smtClean="0"/>
              <a:pPr>
                <a:defRPr/>
              </a:pPr>
              <a:t>27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3144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8D569-EFFB-4656-8B11-443444C3E76E}" type="slidenum">
              <a:rPr lang="sv-SE" smtClean="0"/>
              <a:pPr>
                <a:defRPr/>
              </a:pPr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86531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8D569-EFFB-4656-8B11-443444C3E76E}" type="slidenum">
              <a:rPr lang="sv-SE" smtClean="0"/>
              <a:pPr>
                <a:defRPr/>
              </a:pPr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40204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8D569-EFFB-4656-8B11-443444C3E76E}" type="slidenum">
              <a:rPr lang="sv-SE" smtClean="0"/>
              <a:pPr>
                <a:defRPr/>
              </a:pPr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31571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8D569-EFFB-4656-8B11-443444C3E76E}" type="slidenum">
              <a:rPr lang="sv-SE" smtClean="0"/>
              <a:pPr>
                <a:defRPr/>
              </a:pPr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3859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8D569-EFFB-4656-8B11-443444C3E76E}" type="slidenum">
              <a:rPr lang="sv-SE" smtClean="0"/>
              <a:pPr>
                <a:defRPr/>
              </a:pPr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95032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8D569-EFFB-4656-8B11-443444C3E76E}" type="slidenum">
              <a:rPr lang="sv-SE" smtClean="0"/>
              <a:pPr>
                <a:defRPr/>
              </a:pPr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0420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5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95236" name="Platshållare för bild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107193-4694-4D66-B385-0065B85A4F48}" type="slidenum">
              <a:rPr lang="sv-SE" smtClean="0"/>
              <a:pPr/>
              <a:t>11</a:t>
            </a:fld>
            <a:endParaRPr lang="sv-SE" smtClean="0"/>
          </a:p>
        </p:txBody>
      </p:sp>
    </p:spTree>
    <p:extLst>
      <p:ext uri="{BB962C8B-B14F-4D97-AF65-F5344CB8AC3E}">
        <p14:creationId xmlns:p14="http://schemas.microsoft.com/office/powerpoint/2010/main" val="2419046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8D569-EFFB-4656-8B11-443444C3E76E}" type="slidenum">
              <a:rPr lang="sv-SE" smtClean="0"/>
              <a:pPr>
                <a:defRPr/>
              </a:pPr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71695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60" y="4270229"/>
            <a:ext cx="15577185" cy="294651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748915" y="7789493"/>
            <a:ext cx="12828270" cy="3512908"/>
          </a:xfrm>
        </p:spPr>
        <p:txBody>
          <a:bodyPr/>
          <a:lstStyle>
            <a:lvl1pPr marL="0" indent="0" algn="ctr">
              <a:buNone/>
              <a:defRPr/>
            </a:lvl1pPr>
            <a:lvl2pPr marL="915238" indent="0" algn="ctr">
              <a:buNone/>
              <a:defRPr/>
            </a:lvl2pPr>
            <a:lvl3pPr marL="1830486" indent="0" algn="ctr">
              <a:buNone/>
              <a:defRPr/>
            </a:lvl3pPr>
            <a:lvl4pPr marL="2745726" indent="0" algn="ctr">
              <a:buNone/>
              <a:defRPr/>
            </a:lvl4pPr>
            <a:lvl5pPr marL="3660968" indent="0" algn="ctr">
              <a:buNone/>
              <a:defRPr/>
            </a:lvl5pPr>
            <a:lvl6pPr marL="4576206" indent="0" algn="ctr">
              <a:buNone/>
              <a:defRPr/>
            </a:lvl6pPr>
            <a:lvl7pPr marL="5491446" indent="0" algn="ctr">
              <a:buNone/>
              <a:defRPr/>
            </a:lvl7pPr>
            <a:lvl8pPr marL="6406692" indent="0" algn="ctr">
              <a:buNone/>
              <a:defRPr/>
            </a:lvl8pPr>
            <a:lvl9pPr marL="7321934" indent="0" algn="ctr">
              <a:buNone/>
              <a:defRPr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04382-E439-4561-BED2-631D5ED29EEB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103529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BD4F0-50CF-4AFA-8298-21ADD55BA83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17576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13286424" y="550497"/>
            <a:ext cx="4123373" cy="11728786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916309" y="550497"/>
            <a:ext cx="12064683" cy="11728786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6EAB3-24F6-4C29-9CA9-B056A3BFD83D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18033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1E5F-148F-4713-B10A-99A9D7E7AE7D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49143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447638" y="8833205"/>
            <a:ext cx="15577185" cy="2730141"/>
          </a:xfrm>
        </p:spPr>
        <p:txBody>
          <a:bodyPr anchor="t"/>
          <a:lstStyle>
            <a:lvl1pPr algn="l">
              <a:defRPr sz="8000" b="0" cap="all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447638" y="5826225"/>
            <a:ext cx="15577185" cy="3006972"/>
          </a:xfrm>
        </p:spPr>
        <p:txBody>
          <a:bodyPr anchor="b"/>
          <a:lstStyle>
            <a:lvl1pPr marL="0" indent="0">
              <a:buNone/>
              <a:defRPr sz="3800"/>
            </a:lvl1pPr>
            <a:lvl2pPr marL="915238" indent="0">
              <a:buNone/>
              <a:defRPr sz="3600"/>
            </a:lvl2pPr>
            <a:lvl3pPr marL="1830486" indent="0">
              <a:buNone/>
              <a:defRPr sz="3200"/>
            </a:lvl3pPr>
            <a:lvl4pPr marL="2745726" indent="0">
              <a:buNone/>
              <a:defRPr sz="2800"/>
            </a:lvl4pPr>
            <a:lvl5pPr marL="3660968" indent="0">
              <a:buNone/>
              <a:defRPr sz="2800"/>
            </a:lvl5pPr>
            <a:lvl6pPr marL="4576206" indent="0">
              <a:buNone/>
              <a:defRPr sz="2800"/>
            </a:lvl6pPr>
            <a:lvl7pPr marL="5491446" indent="0">
              <a:buNone/>
              <a:defRPr sz="2800"/>
            </a:lvl7pPr>
            <a:lvl8pPr marL="6406692" indent="0">
              <a:buNone/>
              <a:defRPr sz="2800"/>
            </a:lvl8pPr>
            <a:lvl9pPr marL="7321934" indent="0">
              <a:buNone/>
              <a:defRPr sz="2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458F7-DFA7-4DB3-8E35-6118D7CC8B28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992803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916309" y="3207451"/>
            <a:ext cx="8094028" cy="907183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38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9315769" y="3207451"/>
            <a:ext cx="8094028" cy="907183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38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C66AA-FF18-4736-87A4-DEE46B112A7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950713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916305" y="3076978"/>
            <a:ext cx="8097210" cy="1282338"/>
          </a:xfrm>
        </p:spPr>
        <p:txBody>
          <a:bodyPr anchor="b"/>
          <a:lstStyle>
            <a:lvl1pPr marL="0" indent="0">
              <a:buNone/>
              <a:defRPr sz="4800" b="0"/>
            </a:lvl1pPr>
            <a:lvl2pPr marL="915238" indent="0">
              <a:buNone/>
              <a:defRPr sz="3800" b="1"/>
            </a:lvl2pPr>
            <a:lvl3pPr marL="1830486" indent="0">
              <a:buNone/>
              <a:defRPr sz="3600" b="1"/>
            </a:lvl3pPr>
            <a:lvl4pPr marL="2745726" indent="0">
              <a:buNone/>
              <a:defRPr sz="3200" b="1"/>
            </a:lvl4pPr>
            <a:lvl5pPr marL="3660968" indent="0">
              <a:buNone/>
              <a:defRPr sz="3200" b="1"/>
            </a:lvl5pPr>
            <a:lvl6pPr marL="4576206" indent="0">
              <a:buNone/>
              <a:defRPr sz="3200" b="1"/>
            </a:lvl6pPr>
            <a:lvl7pPr marL="5491446" indent="0">
              <a:buNone/>
              <a:defRPr sz="3200" b="1"/>
            </a:lvl7pPr>
            <a:lvl8pPr marL="6406692" indent="0">
              <a:buNone/>
              <a:defRPr sz="3200" b="1"/>
            </a:lvl8pPr>
            <a:lvl9pPr marL="7321934" indent="0">
              <a:buNone/>
              <a:defRPr sz="3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916305" y="4359315"/>
            <a:ext cx="8097210" cy="7919955"/>
          </a:xfrm>
        </p:spPr>
        <p:txBody>
          <a:bodyPr/>
          <a:lstStyle>
            <a:lvl1pPr>
              <a:defRPr sz="4800"/>
            </a:lvl1pPr>
            <a:lvl2pPr>
              <a:defRPr sz="38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9309415" y="3076978"/>
            <a:ext cx="8100391" cy="1282338"/>
          </a:xfrm>
        </p:spPr>
        <p:txBody>
          <a:bodyPr anchor="b"/>
          <a:lstStyle>
            <a:lvl1pPr marL="0" indent="0">
              <a:buNone/>
              <a:defRPr sz="4800" b="0"/>
            </a:lvl1pPr>
            <a:lvl2pPr marL="915238" indent="0">
              <a:buNone/>
              <a:defRPr sz="3800" b="1"/>
            </a:lvl2pPr>
            <a:lvl3pPr marL="1830486" indent="0">
              <a:buNone/>
              <a:defRPr sz="3600" b="1"/>
            </a:lvl3pPr>
            <a:lvl4pPr marL="2745726" indent="0">
              <a:buNone/>
              <a:defRPr sz="3200" b="1"/>
            </a:lvl4pPr>
            <a:lvl5pPr marL="3660968" indent="0">
              <a:buNone/>
              <a:defRPr sz="3200" b="1"/>
            </a:lvl5pPr>
            <a:lvl6pPr marL="4576206" indent="0">
              <a:buNone/>
              <a:defRPr sz="3200" b="1"/>
            </a:lvl6pPr>
            <a:lvl7pPr marL="5491446" indent="0">
              <a:buNone/>
              <a:defRPr sz="3200" b="1"/>
            </a:lvl7pPr>
            <a:lvl8pPr marL="6406692" indent="0">
              <a:buNone/>
              <a:defRPr sz="3200" b="1"/>
            </a:lvl8pPr>
            <a:lvl9pPr marL="7321934" indent="0">
              <a:buNone/>
              <a:defRPr sz="3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9309415" y="4359315"/>
            <a:ext cx="8100391" cy="7919955"/>
          </a:xfrm>
        </p:spPr>
        <p:txBody>
          <a:bodyPr/>
          <a:lstStyle>
            <a:lvl1pPr>
              <a:defRPr sz="4800"/>
            </a:lvl1pPr>
            <a:lvl2pPr>
              <a:defRPr sz="38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28FD8-57E0-4B70-88D5-8875D957EC57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63388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55E09-1412-41B3-B933-95AB9CAD1CF7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78938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BE698-7EB9-4CAE-A59A-634C74D3621A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902591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16324" y="547303"/>
            <a:ext cx="6029161" cy="2329211"/>
          </a:xfrm>
        </p:spPr>
        <p:txBody>
          <a:bodyPr anchor="b"/>
          <a:lstStyle>
            <a:lvl1pPr algn="l">
              <a:defRPr sz="3800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64996" y="547310"/>
            <a:ext cx="10244799" cy="11731969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916324" y="2876525"/>
            <a:ext cx="6029161" cy="9402758"/>
          </a:xfrm>
        </p:spPr>
        <p:txBody>
          <a:bodyPr/>
          <a:lstStyle>
            <a:lvl1pPr marL="0" indent="0">
              <a:buNone/>
              <a:defRPr sz="2800"/>
            </a:lvl1pPr>
            <a:lvl2pPr marL="915238" indent="0">
              <a:buNone/>
              <a:defRPr sz="2400"/>
            </a:lvl2pPr>
            <a:lvl3pPr marL="1830486" indent="0">
              <a:buNone/>
              <a:defRPr sz="2000"/>
            </a:lvl3pPr>
            <a:lvl4pPr marL="2745726" indent="0">
              <a:buNone/>
              <a:defRPr sz="1800"/>
            </a:lvl4pPr>
            <a:lvl5pPr marL="3660968" indent="0">
              <a:buNone/>
              <a:defRPr sz="1800"/>
            </a:lvl5pPr>
            <a:lvl6pPr marL="4576206" indent="0">
              <a:buNone/>
              <a:defRPr sz="1800"/>
            </a:lvl6pPr>
            <a:lvl7pPr marL="5491446" indent="0">
              <a:buNone/>
              <a:defRPr sz="1800"/>
            </a:lvl7pPr>
            <a:lvl8pPr marL="6406692" indent="0">
              <a:buNone/>
              <a:defRPr sz="1800"/>
            </a:lvl8pPr>
            <a:lvl9pPr marL="7321934" indent="0">
              <a:buNone/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2E2EB-2746-4407-A78B-E7CE695FA74B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42856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592044" y="9622316"/>
            <a:ext cx="10995660" cy="1135969"/>
          </a:xfrm>
        </p:spPr>
        <p:txBody>
          <a:bodyPr anchor="b"/>
          <a:lstStyle>
            <a:lvl1pPr algn="l">
              <a:defRPr sz="3800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3592044" y="1228249"/>
            <a:ext cx="10995660" cy="8247698"/>
          </a:xfrm>
        </p:spPr>
        <p:txBody>
          <a:bodyPr/>
          <a:lstStyle>
            <a:lvl1pPr marL="0" indent="0">
              <a:buNone/>
              <a:defRPr sz="6400"/>
            </a:lvl1pPr>
            <a:lvl2pPr marL="915238" indent="0">
              <a:buNone/>
              <a:defRPr sz="5600"/>
            </a:lvl2pPr>
            <a:lvl3pPr marL="1830486" indent="0">
              <a:buNone/>
              <a:defRPr sz="4800"/>
            </a:lvl3pPr>
            <a:lvl4pPr marL="2745726" indent="0">
              <a:buNone/>
              <a:defRPr sz="3800"/>
            </a:lvl4pPr>
            <a:lvl5pPr marL="3660968" indent="0">
              <a:buNone/>
              <a:defRPr sz="3800"/>
            </a:lvl5pPr>
            <a:lvl6pPr marL="4576206" indent="0">
              <a:buNone/>
              <a:defRPr sz="3800"/>
            </a:lvl6pPr>
            <a:lvl7pPr marL="5491446" indent="0">
              <a:buNone/>
              <a:defRPr sz="3800"/>
            </a:lvl7pPr>
            <a:lvl8pPr marL="6406692" indent="0">
              <a:buNone/>
              <a:defRPr sz="3800"/>
            </a:lvl8pPr>
            <a:lvl9pPr marL="7321934" indent="0">
              <a:buNone/>
              <a:defRPr sz="38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3592044" y="10758283"/>
            <a:ext cx="10995660" cy="1613264"/>
          </a:xfrm>
        </p:spPr>
        <p:txBody>
          <a:bodyPr/>
          <a:lstStyle>
            <a:lvl1pPr marL="0" indent="0">
              <a:buNone/>
              <a:defRPr sz="2800"/>
            </a:lvl1pPr>
            <a:lvl2pPr marL="915238" indent="0">
              <a:buNone/>
              <a:defRPr sz="2400"/>
            </a:lvl2pPr>
            <a:lvl3pPr marL="1830486" indent="0">
              <a:buNone/>
              <a:defRPr sz="2000"/>
            </a:lvl3pPr>
            <a:lvl4pPr marL="2745726" indent="0">
              <a:buNone/>
              <a:defRPr sz="1800"/>
            </a:lvl4pPr>
            <a:lvl5pPr marL="3660968" indent="0">
              <a:buNone/>
              <a:defRPr sz="1800"/>
            </a:lvl5pPr>
            <a:lvl6pPr marL="4576206" indent="0">
              <a:buNone/>
              <a:defRPr sz="1800"/>
            </a:lvl6pPr>
            <a:lvl7pPr marL="5491446" indent="0">
              <a:buNone/>
              <a:defRPr sz="1800"/>
            </a:lvl7pPr>
            <a:lvl8pPr marL="6406692" indent="0">
              <a:buNone/>
              <a:defRPr sz="1800"/>
            </a:lvl8pPr>
            <a:lvl9pPr marL="7321934" indent="0">
              <a:buNone/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4A72F-5940-4761-B581-143969BDF391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659185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t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kemikalieinspektionen.s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5996" y="550863"/>
            <a:ext cx="16494125" cy="229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050" tIns="91520" rIns="183050" bIns="915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96" y="3206758"/>
            <a:ext cx="16494125" cy="9074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050" tIns="91520" rIns="183050" bIns="915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 på bakgrundstexten</a:t>
            </a:r>
          </a:p>
          <a:p>
            <a:pPr lvl="1"/>
            <a:r>
              <a:rPr lang="sv-SE" altLang="sv-SE" dirty="0" smtClean="0"/>
              <a:t>Nivå två</a:t>
            </a:r>
          </a:p>
          <a:p>
            <a:pPr lvl="2"/>
            <a:r>
              <a:rPr lang="sv-SE" altLang="sv-SE" dirty="0" smtClean="0"/>
              <a:t>Nivå tre</a:t>
            </a:r>
          </a:p>
          <a:p>
            <a:pPr lvl="3"/>
            <a:r>
              <a:rPr lang="sv-SE" altLang="sv-SE" dirty="0" smtClean="0"/>
              <a:t>Nivå fyra</a:t>
            </a:r>
          </a:p>
          <a:p>
            <a:pPr lvl="4"/>
            <a:r>
              <a:rPr lang="sv-SE" altLang="sv-SE" dirty="0" smtClean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5996" y="12517446"/>
            <a:ext cx="4276725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050" tIns="91520" rIns="183050" bIns="91520" numCol="1" anchor="t" anchorCtr="0" compatLnSpc="1">
            <a:prstTxWarp prst="textNoShape">
              <a:avLst/>
            </a:prstTxWarp>
          </a:bodyPr>
          <a:lstStyle>
            <a:lvl1pPr>
              <a:defRPr sz="2800"/>
            </a:lvl1pPr>
          </a:lstStyle>
          <a:p>
            <a:pPr>
              <a:defRPr/>
            </a:pPr>
            <a:endParaRPr lang="sv-SE" altLang="sv-S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33396" y="12517446"/>
            <a:ext cx="4276725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050" tIns="91520" rIns="183050" bIns="91520" numCol="1" anchor="t" anchorCtr="0" compatLnSpc="1">
            <a:prstTxWarp prst="textNoShape">
              <a:avLst/>
            </a:prstTxWarp>
          </a:bodyPr>
          <a:lstStyle>
            <a:lvl1pPr algn="r">
              <a:defRPr sz="2800"/>
            </a:lvl1pPr>
          </a:lstStyle>
          <a:p>
            <a:pPr>
              <a:defRPr/>
            </a:pPr>
            <a:fld id="{A1F28FAA-F39F-4BAE-B803-CD283BF24F7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9601" y="12265199"/>
            <a:ext cx="2153040" cy="1169999"/>
          </a:xfrm>
          <a:prstGeom prst="rect">
            <a:avLst/>
          </a:prstGeom>
        </p:spPr>
      </p:pic>
      <p:pic>
        <p:nvPicPr>
          <p:cNvPr id="4" name="Bildobjekt 3">
            <a:hlinkClick r:id="rId14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8" y="13039200"/>
            <a:ext cx="4680000" cy="396001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0" y="7"/>
            <a:ext cx="18326100" cy="180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4" rIns="91400" bIns="45704" rtlCol="0" anchor="ctr"/>
          <a:lstStyle/>
          <a:p>
            <a:pPr algn="ctr"/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6400" baseline="0">
          <a:solidFill>
            <a:srgbClr val="FF82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400">
          <a:solidFill>
            <a:srgbClr val="FF99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400">
          <a:solidFill>
            <a:srgbClr val="FF99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400">
          <a:solidFill>
            <a:srgbClr val="FF99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400">
          <a:solidFill>
            <a:srgbClr val="FF9900"/>
          </a:solidFill>
          <a:latin typeface="Arial" charset="0"/>
        </a:defRPr>
      </a:lvl5pPr>
      <a:lvl6pPr marL="915238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2"/>
          </a:solidFill>
          <a:latin typeface="Arial" charset="0"/>
        </a:defRPr>
      </a:lvl6pPr>
      <a:lvl7pPr marL="1830486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2"/>
          </a:solidFill>
          <a:latin typeface="Arial" charset="0"/>
        </a:defRPr>
      </a:lvl7pPr>
      <a:lvl8pPr marL="2745726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2"/>
          </a:solidFill>
          <a:latin typeface="Arial" charset="0"/>
        </a:defRPr>
      </a:lvl8pPr>
      <a:lvl9pPr marL="3660968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2"/>
          </a:solidFill>
          <a:latin typeface="Arial" charset="0"/>
        </a:defRPr>
      </a:lvl9pPr>
    </p:titleStyle>
    <p:bodyStyle>
      <a:lvl1pPr marL="680755" indent="-685513" algn="l" rtl="0" eaLnBrk="1" fontAlgn="base" hangingPunct="1">
        <a:spcBef>
          <a:spcPct val="20000"/>
        </a:spcBef>
        <a:spcAft>
          <a:spcPct val="0"/>
        </a:spcAft>
        <a:buChar char="•"/>
        <a:defRPr sz="4800" baseline="0">
          <a:solidFill>
            <a:srgbClr val="000000"/>
          </a:solidFill>
          <a:latin typeface="+mn-lt"/>
          <a:ea typeface="+mn-ea"/>
          <a:cs typeface="+mn-cs"/>
        </a:defRPr>
      </a:lvl1pPr>
      <a:lvl2pPr marL="1482108" indent="-571259" algn="l" rtl="0" eaLnBrk="1" fontAlgn="base" hangingPunct="1">
        <a:spcBef>
          <a:spcPct val="20000"/>
        </a:spcBef>
        <a:spcAft>
          <a:spcPct val="0"/>
        </a:spcAft>
        <a:buChar char="–"/>
        <a:defRPr sz="4800" baseline="0">
          <a:solidFill>
            <a:srgbClr val="000000"/>
          </a:solidFill>
          <a:latin typeface="+mn-lt"/>
        </a:defRPr>
      </a:lvl2pPr>
      <a:lvl3pPr marL="2283459" indent="-455420" algn="l" rtl="0" eaLnBrk="1" fontAlgn="base" hangingPunct="1">
        <a:spcBef>
          <a:spcPct val="20000"/>
        </a:spcBef>
        <a:spcAft>
          <a:spcPct val="0"/>
        </a:spcAft>
        <a:buChar char="•"/>
        <a:defRPr sz="4800" baseline="0">
          <a:solidFill>
            <a:srgbClr val="000000"/>
          </a:solidFill>
          <a:latin typeface="+mn-lt"/>
        </a:defRPr>
      </a:lvl3pPr>
      <a:lvl4pPr marL="3197475" indent="-455420" algn="l" rtl="0" eaLnBrk="1" fontAlgn="base" hangingPunct="1">
        <a:spcBef>
          <a:spcPct val="20000"/>
        </a:spcBef>
        <a:spcAft>
          <a:spcPct val="0"/>
        </a:spcAft>
        <a:buChar char="–"/>
        <a:defRPr sz="4800" baseline="0">
          <a:solidFill>
            <a:srgbClr val="000000"/>
          </a:solidFill>
          <a:latin typeface="+mn-lt"/>
        </a:defRPr>
      </a:lvl4pPr>
      <a:lvl5pPr marL="4113077" indent="-455420" algn="l" rtl="0" eaLnBrk="1" fontAlgn="base" hangingPunct="1">
        <a:spcBef>
          <a:spcPct val="20000"/>
        </a:spcBef>
        <a:spcAft>
          <a:spcPct val="0"/>
        </a:spcAft>
        <a:buChar char="»"/>
        <a:defRPr sz="3800" baseline="0">
          <a:solidFill>
            <a:srgbClr val="000000"/>
          </a:solidFill>
          <a:latin typeface="+mn-lt"/>
        </a:defRPr>
      </a:lvl5pPr>
      <a:lvl6pPr marL="5033831" indent="-457619" algn="l" rtl="0" eaLnBrk="1" fontAlgn="base" hangingPunct="1">
        <a:spcBef>
          <a:spcPct val="20000"/>
        </a:spcBef>
        <a:spcAft>
          <a:spcPct val="0"/>
        </a:spcAft>
        <a:buChar char="»"/>
        <a:defRPr sz="3800">
          <a:solidFill>
            <a:schemeClr val="tx1"/>
          </a:solidFill>
          <a:latin typeface="+mn-lt"/>
        </a:defRPr>
      </a:lvl6pPr>
      <a:lvl7pPr marL="5949067" indent="-457619" algn="l" rtl="0" eaLnBrk="1" fontAlgn="base" hangingPunct="1">
        <a:spcBef>
          <a:spcPct val="20000"/>
        </a:spcBef>
        <a:spcAft>
          <a:spcPct val="0"/>
        </a:spcAft>
        <a:buChar char="»"/>
        <a:defRPr sz="3800">
          <a:solidFill>
            <a:schemeClr val="tx1"/>
          </a:solidFill>
          <a:latin typeface="+mn-lt"/>
        </a:defRPr>
      </a:lvl7pPr>
      <a:lvl8pPr marL="6864309" indent="-457619" algn="l" rtl="0" eaLnBrk="1" fontAlgn="base" hangingPunct="1">
        <a:spcBef>
          <a:spcPct val="20000"/>
        </a:spcBef>
        <a:spcAft>
          <a:spcPct val="0"/>
        </a:spcAft>
        <a:buChar char="»"/>
        <a:defRPr sz="3800">
          <a:solidFill>
            <a:schemeClr val="tx1"/>
          </a:solidFill>
          <a:latin typeface="+mn-lt"/>
        </a:defRPr>
      </a:lvl8pPr>
      <a:lvl9pPr marL="7779553" indent="-457619" algn="l" rtl="0" eaLnBrk="1" fontAlgn="base" hangingPunct="1">
        <a:spcBef>
          <a:spcPct val="20000"/>
        </a:spcBef>
        <a:spcAft>
          <a:spcPct val="0"/>
        </a:spcAft>
        <a:buChar char="»"/>
        <a:defRPr sz="38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5238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30486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5726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60968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6206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91446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6692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21934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kertvaxtskydd.se/sv/In-English/" TargetMode="External"/><Relationship Id="rId2" Type="http://schemas.openxmlformats.org/officeDocument/2006/relationships/hyperlink" Target="http://focus.jrc.ec.europa.eu/index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20.jpeg"/><Relationship Id="rId7" Type="http://schemas.openxmlformats.org/officeDocument/2006/relationships/image" Target="../media/image37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6.jpeg"/><Relationship Id="rId5" Type="http://schemas.openxmlformats.org/officeDocument/2006/relationships/image" Target="../media/image35.emf"/><Relationship Id="rId4" Type="http://schemas.openxmlformats.org/officeDocument/2006/relationships/oleObject" Target="../embeddings/oleObject1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4" descr="ppt-huvu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326100" cy="1871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738114" y="4582054"/>
            <a:ext cx="16213529" cy="2291027"/>
          </a:xfrm>
        </p:spPr>
        <p:txBody>
          <a:bodyPr/>
          <a:lstStyle/>
          <a:p>
            <a:pPr eaLnBrk="1" hangingPunct="1"/>
            <a:r>
              <a:rPr lang="en-GB" dirty="0" smtClean="0"/>
              <a:t>Environmental Exposure </a:t>
            </a:r>
            <a:br>
              <a:rPr lang="en-GB" dirty="0" smtClean="0"/>
            </a:br>
            <a:r>
              <a:rPr lang="en-GB" dirty="0" smtClean="0"/>
              <a:t>and Risk Assessment</a:t>
            </a:r>
          </a:p>
        </p:txBody>
      </p:sp>
      <p:pic>
        <p:nvPicPr>
          <p:cNvPr id="4101" name="Picture 8" descr="PPhuvu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695" y="521845"/>
            <a:ext cx="17409795" cy="2596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 Box 10"/>
          <p:cNvSpPr txBox="1">
            <a:spLocks noChangeArrowheads="1"/>
          </p:cNvSpPr>
          <p:nvPr/>
        </p:nvSpPr>
        <p:spPr bwMode="auto">
          <a:xfrm>
            <a:off x="4111998" y="10048401"/>
            <a:ext cx="11024294" cy="172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184" tIns="91592" rIns="183184" bIns="9159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v-SE" sz="4000" dirty="0"/>
              <a:t>Lilian </a:t>
            </a:r>
            <a:r>
              <a:rPr lang="sv-SE" sz="4000" dirty="0" smtClean="0"/>
              <a:t>Törnqvist </a:t>
            </a:r>
            <a:endParaRPr lang="sv-SE" sz="4000" dirty="0"/>
          </a:p>
          <a:p>
            <a:pPr algn="ctr">
              <a:spcBef>
                <a:spcPct val="50000"/>
              </a:spcBef>
            </a:pPr>
            <a:r>
              <a:rPr lang="sv-SE" sz="4000" dirty="0" smtClean="0"/>
              <a:t>Brasilia, </a:t>
            </a:r>
            <a:r>
              <a:rPr lang="sv-SE" sz="4000" dirty="0" err="1" smtClean="0"/>
              <a:t>March</a:t>
            </a:r>
            <a:r>
              <a:rPr lang="sv-SE" sz="4000" dirty="0" smtClean="0"/>
              <a:t> 2016</a:t>
            </a:r>
            <a:endParaRPr lang="sv-SE" sz="4000" dirty="0"/>
          </a:p>
        </p:txBody>
      </p:sp>
    </p:spTree>
    <p:extLst>
      <p:ext uri="{BB962C8B-B14F-4D97-AF65-F5344CB8AC3E}">
        <p14:creationId xmlns:p14="http://schemas.microsoft.com/office/powerpoint/2010/main" val="12414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Exposure models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Model calculations </a:t>
            </a:r>
            <a:r>
              <a:rPr lang="en-US" dirty="0" smtClean="0"/>
              <a:t>in FOCUS</a:t>
            </a:r>
            <a:r>
              <a:rPr lang="en-US" dirty="0"/>
              <a:t>: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Groundwater</a:t>
            </a:r>
            <a:r>
              <a:rPr lang="en-US" dirty="0"/>
              <a:t>, surface water, persistence in </a:t>
            </a:r>
            <a:r>
              <a:rPr lang="en-US" dirty="0" smtClean="0"/>
              <a:t>soil </a:t>
            </a:r>
          </a:p>
          <a:p>
            <a:pPr marL="0" indent="0">
              <a:buNone/>
            </a:pPr>
            <a:endParaRPr lang="en-US" dirty="0">
              <a:hlinkClick r:id="rId2"/>
            </a:endParaRP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FOCUS Home</a:t>
            </a:r>
            <a:r>
              <a:rPr lang="en-US" dirty="0" smtClean="0"/>
              <a:t> *MACRO in FOCUS</a:t>
            </a:r>
            <a:endParaRPr lang="en-US" dirty="0"/>
          </a:p>
          <a:p>
            <a:pPr marL="0" indent="0">
              <a:buNone/>
            </a:pPr>
            <a:endParaRPr lang="en-US" dirty="0" smtClean="0">
              <a:hlinkClick r:id="rId3"/>
            </a:endParaRPr>
          </a:p>
          <a:p>
            <a:pPr marL="0" indent="0">
              <a:buNone/>
            </a:pPr>
            <a:endParaRPr lang="en-US" dirty="0">
              <a:hlinkClick r:id="rId3"/>
            </a:endParaRP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In English</a:t>
            </a:r>
            <a:r>
              <a:rPr lang="en-US" dirty="0" smtClean="0"/>
              <a:t> </a:t>
            </a:r>
            <a:r>
              <a:rPr lang="en-US" dirty="0"/>
              <a:t>“Safe plant protection”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84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PEC </a:t>
            </a:r>
            <a:r>
              <a:rPr lang="sv-SE" dirty="0" err="1" smtClean="0"/>
              <a:t>groundwater</a:t>
            </a:r>
            <a:r>
              <a:rPr lang="sv-SE" dirty="0" smtClean="0"/>
              <a:t> in EU</a:t>
            </a:r>
          </a:p>
        </p:txBody>
      </p:sp>
      <p:sp>
        <p:nvSpPr>
          <p:cNvPr id="43011" name="Platshållare för innehåll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dirty="0" err="1" smtClean="0"/>
              <a:t>PEC</a:t>
            </a:r>
            <a:r>
              <a:rPr lang="en-GB" sz="2800" dirty="0" err="1" smtClean="0"/>
              <a:t>gw</a:t>
            </a:r>
            <a:r>
              <a:rPr lang="en-GB" dirty="0" smtClean="0"/>
              <a:t> should not exceed 0.1 µg/l.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4000" dirty="0"/>
              <a:t>- Is the same value for all </a:t>
            </a:r>
            <a:r>
              <a:rPr lang="en-GB" sz="4000" dirty="0" smtClean="0"/>
              <a:t>substances, </a:t>
            </a:r>
            <a:r>
              <a:rPr lang="en-GB" sz="4000" dirty="0"/>
              <a:t>and for relevant metabolites (</a:t>
            </a:r>
            <a:r>
              <a:rPr lang="en-GB" sz="4000" dirty="0" smtClean="0">
                <a:solidFill>
                  <a:schemeClr val="tx1"/>
                </a:solidFill>
              </a:rPr>
              <a:t>RM)</a:t>
            </a:r>
            <a:r>
              <a:rPr lang="en-GB" sz="4000" dirty="0" smtClean="0"/>
              <a:t>  </a:t>
            </a:r>
            <a:r>
              <a:rPr lang="en-GB" sz="4000" dirty="0"/>
              <a:t>i.e. </a:t>
            </a:r>
            <a:r>
              <a:rPr lang="en-GB" sz="4000" dirty="0" smtClean="0"/>
              <a:t>that have </a:t>
            </a:r>
            <a:r>
              <a:rPr lang="en-GB" sz="4000" dirty="0"/>
              <a:t>a biological activity) </a:t>
            </a:r>
            <a:br>
              <a:rPr lang="en-GB" sz="4000" dirty="0"/>
            </a:br>
            <a:r>
              <a:rPr lang="en-GB" sz="4000" dirty="0">
                <a:solidFill>
                  <a:srgbClr val="FF0000"/>
                </a:solidFill>
              </a:rPr>
              <a:t>This is a politically decided endpoint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/>
              <a:t>- this means that </a:t>
            </a:r>
            <a:r>
              <a:rPr lang="en-GB" sz="4000" dirty="0" smtClean="0"/>
              <a:t>this value </a:t>
            </a:r>
            <a:r>
              <a:rPr lang="en-GB" sz="4000" dirty="0"/>
              <a:t>is not compared with ADI</a:t>
            </a:r>
            <a:br>
              <a:rPr lang="en-GB" sz="4000" dirty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/>
              <a:t>- WHO has set other values for individual </a:t>
            </a:r>
            <a:r>
              <a:rPr lang="en-GB" sz="4000" dirty="0" smtClean="0"/>
              <a:t>substances, </a:t>
            </a:r>
            <a:r>
              <a:rPr lang="en-GB" sz="4000" dirty="0"/>
              <a:t>based on ADI</a:t>
            </a:r>
            <a:br>
              <a:rPr lang="en-GB" sz="4000" dirty="0"/>
            </a:br>
            <a:endParaRPr lang="en-GB" sz="4000" dirty="0"/>
          </a:p>
          <a:p>
            <a:pPr>
              <a:buFontTx/>
              <a:buNone/>
            </a:pPr>
            <a:r>
              <a:rPr lang="en-GB" dirty="0" smtClean="0"/>
              <a:t>During monitoring of drinking water, the limit is set to:</a:t>
            </a:r>
            <a:br>
              <a:rPr lang="en-GB" dirty="0" smtClean="0"/>
            </a:br>
            <a:r>
              <a:rPr lang="en-GB" sz="4000" dirty="0"/>
              <a:t>- 0.1 µg/L for a single active substance and RM</a:t>
            </a:r>
            <a:br>
              <a:rPr lang="en-GB" sz="4000" dirty="0"/>
            </a:br>
            <a:r>
              <a:rPr lang="en-GB" sz="4000" dirty="0"/>
              <a:t>- 0.5 µg/L when you have more than one substance or RM</a:t>
            </a:r>
          </a:p>
        </p:txBody>
      </p:sp>
    </p:spTree>
    <p:extLst>
      <p:ext uri="{BB962C8B-B14F-4D97-AF65-F5344CB8AC3E}">
        <p14:creationId xmlns:p14="http://schemas.microsoft.com/office/powerpoint/2010/main" val="210014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Transformation: </a:t>
            </a:r>
            <a:r>
              <a:rPr lang="sv-SE" dirty="0" err="1"/>
              <a:t>E</a:t>
            </a:r>
            <a:r>
              <a:rPr lang="sv-SE" dirty="0" err="1" smtClean="0"/>
              <a:t>xample</a:t>
            </a:r>
            <a:r>
              <a:rPr lang="sv-SE" dirty="0" smtClean="0"/>
              <a:t> </a:t>
            </a:r>
            <a:br>
              <a:rPr lang="sv-SE" dirty="0" smtClean="0"/>
            </a:br>
            <a:r>
              <a:rPr lang="sv-SE" dirty="0" smtClean="0"/>
              <a:t>degradation in </a:t>
            </a:r>
            <a:r>
              <a:rPr lang="sv-SE" dirty="0" err="1" smtClean="0"/>
              <a:t>soil</a:t>
            </a:r>
            <a:r>
              <a:rPr lang="sv-SE" dirty="0" smtClean="0"/>
              <a:t>, </a:t>
            </a:r>
            <a:r>
              <a:rPr lang="sv-SE" sz="5400" dirty="0"/>
              <a:t>(</a:t>
            </a:r>
            <a:r>
              <a:rPr lang="sv-SE" sz="5400" dirty="0" err="1"/>
              <a:t>one</a:t>
            </a:r>
            <a:r>
              <a:rPr lang="sv-SE" sz="5400" dirty="0"/>
              <a:t> </a:t>
            </a:r>
            <a:r>
              <a:rPr lang="sv-SE" sz="5400" dirty="0" err="1"/>
              <a:t>dose</a:t>
            </a:r>
            <a:r>
              <a:rPr lang="sv-SE" sz="5400" dirty="0"/>
              <a:t>)</a:t>
            </a:r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6788334"/>
              </p:ext>
            </p:extLst>
          </p:nvPr>
        </p:nvGraphicFramePr>
        <p:xfrm>
          <a:off x="3063897" y="3360173"/>
          <a:ext cx="13257841" cy="8094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894" name="textruta 6"/>
          <p:cNvSpPr txBox="1">
            <a:spLocks noChangeArrowheads="1"/>
          </p:cNvSpPr>
          <p:nvPr/>
        </p:nvSpPr>
        <p:spPr bwMode="auto">
          <a:xfrm>
            <a:off x="10387186" y="3272681"/>
            <a:ext cx="5504989" cy="677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3224" tIns="91612" rIns="183224" bIns="91612">
            <a:spAutoFit/>
          </a:bodyPr>
          <a:lstStyle/>
          <a:p>
            <a:r>
              <a:rPr lang="sv-SE" sz="3200" dirty="0" err="1"/>
              <a:t>Dose</a:t>
            </a:r>
            <a:r>
              <a:rPr lang="sv-SE" sz="3200" dirty="0"/>
              <a:t> 500 g </a:t>
            </a:r>
            <a:r>
              <a:rPr lang="sv-SE" sz="3200" dirty="0" err="1"/>
              <a:t>a.s</a:t>
            </a:r>
            <a:r>
              <a:rPr lang="sv-SE" sz="3200" dirty="0"/>
              <a:t>. /ha</a:t>
            </a:r>
          </a:p>
        </p:txBody>
      </p:sp>
    </p:spTree>
    <p:extLst>
      <p:ext uri="{BB962C8B-B14F-4D97-AF65-F5344CB8AC3E}">
        <p14:creationId xmlns:p14="http://schemas.microsoft.com/office/powerpoint/2010/main" val="294603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ubrik 1"/>
          <p:cNvSpPr>
            <a:spLocks noGrp="1"/>
          </p:cNvSpPr>
          <p:nvPr>
            <p:ph type="title"/>
          </p:nvPr>
        </p:nvSpPr>
        <p:spPr>
          <a:xfrm>
            <a:off x="938577" y="521845"/>
            <a:ext cx="16493490" cy="2291027"/>
          </a:xfrm>
        </p:spPr>
        <p:txBody>
          <a:bodyPr/>
          <a:lstStyle/>
          <a:p>
            <a:r>
              <a:rPr lang="en-GB" sz="5600" dirty="0"/>
              <a:t>Exposure Assessment (pesticides</a:t>
            </a:r>
            <a:r>
              <a:rPr lang="en-GB" sz="5600" dirty="0" smtClean="0"/>
              <a:t>) </a:t>
            </a:r>
            <a:br>
              <a:rPr lang="en-GB" sz="5600" dirty="0" smtClean="0"/>
            </a:br>
            <a:r>
              <a:rPr lang="en-GB" sz="5600" dirty="0" smtClean="0">
                <a:solidFill>
                  <a:schemeClr val="accent5">
                    <a:lumMod val="50000"/>
                  </a:schemeClr>
                </a:solidFill>
              </a:rPr>
              <a:t>To estimate </a:t>
            </a:r>
            <a:r>
              <a:rPr lang="en-GB" sz="5600" dirty="0" smtClean="0">
                <a:solidFill>
                  <a:schemeClr val="accent5">
                    <a:lumMod val="50000"/>
                  </a:schemeClr>
                </a:solidFill>
              </a:rPr>
              <a:t>concentrations;</a:t>
            </a:r>
            <a:br>
              <a:rPr lang="en-GB" sz="5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GB" sz="5600" dirty="0" smtClean="0">
                <a:solidFill>
                  <a:schemeClr val="accent5">
                    <a:lumMod val="50000"/>
                  </a:schemeClr>
                </a:solidFill>
              </a:rPr>
              <a:t>Realistic worst case scenario</a:t>
            </a:r>
            <a:endParaRPr lang="en-GB" sz="5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textruta 1"/>
          <p:cNvSpPr txBox="1"/>
          <p:nvPr/>
        </p:nvSpPr>
        <p:spPr>
          <a:xfrm>
            <a:off x="904601" y="8065340"/>
            <a:ext cx="4730057" cy="677497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3200" dirty="0"/>
              <a:t>Surface </a:t>
            </a:r>
            <a:r>
              <a:rPr lang="sv-SE" sz="3200" dirty="0" err="1" smtClean="0"/>
              <a:t>water</a:t>
            </a:r>
            <a:r>
              <a:rPr lang="sv-SE" sz="3200" dirty="0" smtClean="0"/>
              <a:t> (mg/liter)</a:t>
            </a:r>
            <a:endParaRPr lang="en-GB" sz="3200" dirty="0"/>
          </a:p>
        </p:txBody>
      </p:sp>
      <p:sp>
        <p:nvSpPr>
          <p:cNvPr id="13" name="textruta 12"/>
          <p:cNvSpPr txBox="1"/>
          <p:nvPr/>
        </p:nvSpPr>
        <p:spPr>
          <a:xfrm>
            <a:off x="13276056" y="6445456"/>
            <a:ext cx="3920152" cy="677415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3200" dirty="0" err="1" smtClean="0"/>
              <a:t>Soil</a:t>
            </a:r>
            <a:r>
              <a:rPr lang="sv-SE" sz="3200" dirty="0" smtClean="0"/>
              <a:t> (mg/kg </a:t>
            </a:r>
            <a:r>
              <a:rPr lang="sv-SE" sz="3200" dirty="0" err="1" smtClean="0"/>
              <a:t>dw</a:t>
            </a:r>
            <a:r>
              <a:rPr lang="sv-SE" sz="3200" dirty="0" smtClean="0"/>
              <a:t>)</a:t>
            </a:r>
            <a:endParaRPr lang="en-GB" sz="3200" dirty="0"/>
          </a:p>
        </p:txBody>
      </p:sp>
      <p:sp>
        <p:nvSpPr>
          <p:cNvPr id="6" name="Kub 5"/>
          <p:cNvSpPr/>
          <p:nvPr/>
        </p:nvSpPr>
        <p:spPr>
          <a:xfrm>
            <a:off x="12193687" y="7161747"/>
            <a:ext cx="3463585" cy="721664"/>
          </a:xfrm>
          <a:prstGeom prst="cub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3184" tIns="91592" rIns="183184" bIns="91592" rtlCol="0" anchor="ctr"/>
          <a:lstStyle/>
          <a:p>
            <a:pPr algn="ctr"/>
            <a:endParaRPr lang="en-GB"/>
          </a:p>
        </p:txBody>
      </p:sp>
      <p:sp>
        <p:nvSpPr>
          <p:cNvPr id="22" name="textruta 21"/>
          <p:cNvSpPr txBox="1"/>
          <p:nvPr/>
        </p:nvSpPr>
        <p:spPr>
          <a:xfrm>
            <a:off x="715826" y="9693274"/>
            <a:ext cx="1614713" cy="1292969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3600" dirty="0" smtClean="0"/>
              <a:t>30cm</a:t>
            </a:r>
          </a:p>
          <a:p>
            <a:r>
              <a:rPr lang="sv-SE" sz="3600" dirty="0" err="1" smtClean="0"/>
              <a:t>depth</a:t>
            </a:r>
            <a:endParaRPr lang="en-GB" sz="3600" dirty="0"/>
          </a:p>
        </p:txBody>
      </p:sp>
      <p:sp>
        <p:nvSpPr>
          <p:cNvPr id="23" name="textruta 22"/>
          <p:cNvSpPr txBox="1"/>
          <p:nvPr/>
        </p:nvSpPr>
        <p:spPr>
          <a:xfrm>
            <a:off x="6099703" y="4872562"/>
            <a:ext cx="4394901" cy="104874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183184" tIns="91592" rIns="183184" bIns="91592" rtlCol="0">
            <a:spAutoFit/>
          </a:bodyPr>
          <a:lstStyle/>
          <a:p>
            <a:r>
              <a:rPr lang="sv-SE" sz="5600" dirty="0" err="1"/>
              <a:t>Dose</a:t>
            </a:r>
            <a:r>
              <a:rPr lang="sv-SE" sz="5600" dirty="0"/>
              <a:t> (g/ha)</a:t>
            </a:r>
            <a:endParaRPr lang="en-GB" sz="5600" dirty="0"/>
          </a:p>
        </p:txBody>
      </p:sp>
      <p:sp>
        <p:nvSpPr>
          <p:cNvPr id="25" name="textruta 24"/>
          <p:cNvSpPr txBox="1"/>
          <p:nvPr/>
        </p:nvSpPr>
        <p:spPr>
          <a:xfrm>
            <a:off x="15657271" y="7244979"/>
            <a:ext cx="1614713" cy="1292969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3600" dirty="0" smtClean="0"/>
              <a:t>5cm </a:t>
            </a:r>
            <a:r>
              <a:rPr lang="sv-SE" sz="3600" dirty="0" err="1" smtClean="0"/>
              <a:t>depth</a:t>
            </a:r>
            <a:endParaRPr lang="en-GB" sz="3600" dirty="0"/>
          </a:p>
        </p:txBody>
      </p:sp>
      <p:cxnSp>
        <p:nvCxnSpPr>
          <p:cNvPr id="28" name="Rak pil 27"/>
          <p:cNvCxnSpPr/>
          <p:nvPr/>
        </p:nvCxnSpPr>
        <p:spPr>
          <a:xfrm>
            <a:off x="10107041" y="5623191"/>
            <a:ext cx="2519594" cy="1971554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ruta 31"/>
          <p:cNvSpPr txBox="1"/>
          <p:nvPr/>
        </p:nvSpPr>
        <p:spPr>
          <a:xfrm>
            <a:off x="12626635" y="4568234"/>
            <a:ext cx="4876603" cy="677415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3200" dirty="0" err="1"/>
              <a:t>Soil</a:t>
            </a:r>
            <a:r>
              <a:rPr lang="sv-SE" sz="3200" dirty="0"/>
              <a:t> </a:t>
            </a:r>
            <a:r>
              <a:rPr lang="sv-SE" sz="3200" dirty="0" err="1" smtClean="0"/>
              <a:t>density</a:t>
            </a:r>
            <a:r>
              <a:rPr lang="sv-SE" sz="3200" dirty="0" smtClean="0"/>
              <a:t>=1.5g/cm³</a:t>
            </a:r>
            <a:endParaRPr lang="en-GB" sz="3200" dirty="0"/>
          </a:p>
        </p:txBody>
      </p:sp>
      <p:sp>
        <p:nvSpPr>
          <p:cNvPr id="20" name="textruta 19"/>
          <p:cNvSpPr txBox="1"/>
          <p:nvPr/>
        </p:nvSpPr>
        <p:spPr>
          <a:xfrm>
            <a:off x="4561249" y="3141951"/>
            <a:ext cx="8086432" cy="104874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lIns="183184" tIns="91592" rIns="183184" bIns="91592" rtlCol="0">
            <a:spAutoFit/>
          </a:bodyPr>
          <a:lstStyle/>
          <a:p>
            <a:pPr algn="ctr"/>
            <a:r>
              <a:rPr lang="en-GB" sz="5600" dirty="0"/>
              <a:t>START SIMPLE!!!</a:t>
            </a:r>
          </a:p>
        </p:txBody>
      </p:sp>
      <p:sp>
        <p:nvSpPr>
          <p:cNvPr id="21" name="Kub 20"/>
          <p:cNvSpPr/>
          <p:nvPr/>
        </p:nvSpPr>
        <p:spPr>
          <a:xfrm>
            <a:off x="6962230" y="11221688"/>
            <a:ext cx="3896533" cy="991704"/>
          </a:xfrm>
          <a:prstGeom prst="cub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3184" tIns="91592" rIns="183184" bIns="91592" rtlCol="0" anchor="ctr"/>
          <a:lstStyle/>
          <a:p>
            <a:pPr algn="ctr"/>
            <a:endParaRPr lang="en-GB"/>
          </a:p>
        </p:txBody>
      </p:sp>
      <p:cxnSp>
        <p:nvCxnSpPr>
          <p:cNvPr id="35" name="Rak pil 34"/>
          <p:cNvCxnSpPr>
            <a:stCxn id="6" idx="2"/>
          </p:cNvCxnSpPr>
          <p:nvPr/>
        </p:nvCxnSpPr>
        <p:spPr>
          <a:xfrm flipH="1">
            <a:off x="10441236" y="7612787"/>
            <a:ext cx="1752451" cy="3810116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ruta 16"/>
          <p:cNvSpPr txBox="1"/>
          <p:nvPr/>
        </p:nvSpPr>
        <p:spPr>
          <a:xfrm>
            <a:off x="6541744" y="10499706"/>
            <a:ext cx="4317020" cy="677415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3200" dirty="0" err="1" smtClean="0"/>
              <a:t>Groundwater</a:t>
            </a:r>
            <a:r>
              <a:rPr lang="sv-SE" sz="3200" dirty="0" smtClean="0"/>
              <a:t> (</a:t>
            </a:r>
            <a:r>
              <a:rPr lang="sv-SE" sz="3200" dirty="0" err="1" smtClean="0"/>
              <a:t>ug</a:t>
            </a:r>
            <a:r>
              <a:rPr lang="sv-SE" sz="3200" dirty="0" smtClean="0"/>
              <a:t>/liter)</a:t>
            </a:r>
            <a:endParaRPr lang="en-GB" sz="3200" dirty="0"/>
          </a:p>
        </p:txBody>
      </p:sp>
      <p:sp>
        <p:nvSpPr>
          <p:cNvPr id="38" name="textruta 37"/>
          <p:cNvSpPr txBox="1"/>
          <p:nvPr/>
        </p:nvSpPr>
        <p:spPr>
          <a:xfrm>
            <a:off x="11111316" y="9539347"/>
            <a:ext cx="6160668" cy="1908522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2800" dirty="0" err="1"/>
              <a:t>Concentration</a:t>
            </a:r>
            <a:r>
              <a:rPr lang="sv-SE" sz="2800" dirty="0"/>
              <a:t> </a:t>
            </a:r>
            <a:endParaRPr lang="sv-SE" sz="2800" dirty="0" smtClean="0"/>
          </a:p>
          <a:p>
            <a:r>
              <a:rPr lang="sv-SE" sz="2800" dirty="0" smtClean="0"/>
              <a:t>in </a:t>
            </a:r>
            <a:r>
              <a:rPr lang="sv-SE" sz="2800" dirty="0" err="1"/>
              <a:t>pore</a:t>
            </a:r>
            <a:r>
              <a:rPr lang="sv-SE" sz="2800" dirty="0"/>
              <a:t> </a:t>
            </a:r>
            <a:r>
              <a:rPr lang="sv-SE" sz="2800" dirty="0" err="1"/>
              <a:t>water</a:t>
            </a:r>
            <a:endParaRPr lang="sv-SE" sz="2800" dirty="0"/>
          </a:p>
          <a:p>
            <a:r>
              <a:rPr lang="sv-SE" sz="2800" dirty="0" smtClean="0"/>
              <a:t>(</a:t>
            </a:r>
            <a:r>
              <a:rPr lang="sv-SE" sz="2800" dirty="0" err="1" smtClean="0"/>
              <a:t>calculated</a:t>
            </a:r>
            <a:r>
              <a:rPr lang="sv-SE" sz="2800" dirty="0" smtClean="0"/>
              <a:t> </a:t>
            </a:r>
            <a:r>
              <a:rPr lang="sv-SE" sz="2800" dirty="0" err="1" smtClean="0"/>
              <a:t>with</a:t>
            </a:r>
            <a:r>
              <a:rPr lang="sv-SE" sz="2800" dirty="0" smtClean="0"/>
              <a:t> </a:t>
            </a:r>
            <a:r>
              <a:rPr lang="sv-SE" sz="2800" dirty="0" err="1" smtClean="0"/>
              <a:t>soil-water</a:t>
            </a:r>
            <a:r>
              <a:rPr lang="sv-SE" sz="2800" dirty="0" smtClean="0"/>
              <a:t> </a:t>
            </a:r>
            <a:r>
              <a:rPr lang="sv-SE" sz="2800" dirty="0" err="1"/>
              <a:t>partitioning</a:t>
            </a:r>
            <a:r>
              <a:rPr lang="sv-SE" sz="2800" dirty="0"/>
              <a:t> </a:t>
            </a:r>
            <a:r>
              <a:rPr lang="sv-SE" sz="2800" dirty="0" err="1"/>
              <a:t>coefficient</a:t>
            </a:r>
            <a:r>
              <a:rPr lang="sv-SE" sz="2800" dirty="0"/>
              <a:t>)</a:t>
            </a:r>
            <a:endParaRPr lang="en-GB" sz="2800" dirty="0"/>
          </a:p>
        </p:txBody>
      </p:sp>
      <p:sp>
        <p:nvSpPr>
          <p:cNvPr id="8" name="Kub 7"/>
          <p:cNvSpPr/>
          <p:nvPr/>
        </p:nvSpPr>
        <p:spPr>
          <a:xfrm>
            <a:off x="2342847" y="9003806"/>
            <a:ext cx="3528816" cy="2380077"/>
          </a:xfrm>
          <a:prstGeom prst="cub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3184" tIns="91592" rIns="183184" bIns="91592" rtlCol="0" anchor="ctr"/>
          <a:lstStyle/>
          <a:p>
            <a:pPr algn="ctr"/>
            <a:endParaRPr lang="en-GB"/>
          </a:p>
        </p:txBody>
      </p:sp>
      <p:cxnSp>
        <p:nvCxnSpPr>
          <p:cNvPr id="10" name="Rak pil 9"/>
          <p:cNvCxnSpPr/>
          <p:nvPr/>
        </p:nvCxnSpPr>
        <p:spPr>
          <a:xfrm flipH="1">
            <a:off x="5410833" y="6151418"/>
            <a:ext cx="1551397" cy="2886654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230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6" grpId="0" animBg="1"/>
      <p:bldP spid="22" grpId="0"/>
      <p:bldP spid="23" grpId="0" animBg="1"/>
      <p:bldP spid="25" grpId="0"/>
      <p:bldP spid="32" grpId="0"/>
      <p:bldP spid="20" grpId="0" animBg="1"/>
      <p:bldP spid="21" grpId="0" animBg="1"/>
      <p:bldP spid="17" grpId="0"/>
      <p:bldP spid="38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38577" y="668216"/>
            <a:ext cx="16493490" cy="2291027"/>
          </a:xfrm>
        </p:spPr>
        <p:txBody>
          <a:bodyPr/>
          <a:lstStyle/>
          <a:p>
            <a:r>
              <a:rPr lang="sv-SE" dirty="0"/>
              <a:t>Environmental </a:t>
            </a:r>
            <a:r>
              <a:rPr lang="sv-SE" dirty="0" err="1"/>
              <a:t>effects</a:t>
            </a:r>
            <a:r>
              <a:rPr lang="sv-SE" dirty="0"/>
              <a:t> </a:t>
            </a:r>
            <a:r>
              <a:rPr lang="sv-SE" dirty="0" err="1" smtClean="0"/>
              <a:t>assessment</a:t>
            </a:r>
            <a:r>
              <a:rPr lang="sv-SE" dirty="0" smtClean="0"/>
              <a:t>: </a:t>
            </a:r>
            <a:br>
              <a:rPr lang="sv-SE" dirty="0" smtClean="0"/>
            </a:br>
            <a:r>
              <a:rPr lang="sv-SE" dirty="0"/>
              <a:t>G</a:t>
            </a:r>
            <a:r>
              <a:rPr lang="sv-SE" dirty="0" smtClean="0"/>
              <a:t>eneral </a:t>
            </a:r>
            <a:r>
              <a:rPr lang="sv-SE" dirty="0"/>
              <a:t>principle</a:t>
            </a:r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92720" y="3120431"/>
            <a:ext cx="7938282" cy="8515630"/>
          </a:xfrm>
        </p:spPr>
        <p:txBody>
          <a:bodyPr/>
          <a:lstStyle/>
          <a:p>
            <a:pPr marL="0" indent="0">
              <a:buNone/>
            </a:pPr>
            <a:r>
              <a:rPr lang="sv-SE" dirty="0" err="1" smtClean="0"/>
              <a:t>Estimate</a:t>
            </a:r>
            <a:r>
              <a:rPr lang="sv-SE" dirty="0" smtClean="0"/>
              <a:t> a </a:t>
            </a:r>
            <a:r>
              <a:rPr lang="sv-SE" dirty="0" err="1" smtClean="0"/>
              <a:t>concentration</a:t>
            </a:r>
            <a:r>
              <a:rPr lang="sv-SE" dirty="0" smtClean="0"/>
              <a:t> </a:t>
            </a:r>
            <a:r>
              <a:rPr lang="sv-SE" dirty="0" err="1" smtClean="0"/>
              <a:t>below</a:t>
            </a:r>
            <a:r>
              <a:rPr lang="sv-SE" dirty="0" smtClean="0"/>
              <a:t> </a:t>
            </a:r>
            <a:r>
              <a:rPr lang="sv-SE" dirty="0" err="1" smtClean="0"/>
              <a:t>which</a:t>
            </a:r>
            <a:r>
              <a:rPr lang="sv-SE" dirty="0" smtClean="0"/>
              <a:t> </a:t>
            </a:r>
            <a:r>
              <a:rPr lang="sv-SE" dirty="0" err="1" smtClean="0"/>
              <a:t>effects</a:t>
            </a:r>
            <a:r>
              <a:rPr lang="sv-SE" dirty="0" smtClean="0"/>
              <a:t> </a:t>
            </a:r>
            <a:r>
              <a:rPr lang="sv-SE" dirty="0" err="1" smtClean="0"/>
              <a:t>are</a:t>
            </a:r>
            <a:r>
              <a:rPr lang="sv-SE" dirty="0" smtClean="0"/>
              <a:t> not </a:t>
            </a:r>
            <a:r>
              <a:rPr lang="sv-SE" dirty="0" err="1" smtClean="0"/>
              <a:t>expected</a:t>
            </a:r>
            <a:endParaRPr lang="sv-SE" dirty="0"/>
          </a:p>
          <a:p>
            <a:pPr marL="916128" indent="-916128">
              <a:buFontTx/>
              <a:buAutoNum type="arabicPeriod"/>
            </a:pPr>
            <a:r>
              <a:rPr lang="sv-SE" dirty="0" err="1" smtClean="0"/>
              <a:t>Identify</a:t>
            </a:r>
            <a:r>
              <a:rPr lang="sv-SE" dirty="0" smtClean="0"/>
              <a:t> </a:t>
            </a:r>
            <a:r>
              <a:rPr lang="sv-SE" dirty="0" err="1" smtClean="0"/>
              <a:t>critical</a:t>
            </a:r>
            <a:r>
              <a:rPr lang="sv-SE" dirty="0" smtClean="0"/>
              <a:t> </a:t>
            </a:r>
            <a:r>
              <a:rPr lang="sv-SE" dirty="0" err="1" smtClean="0"/>
              <a:t>effects</a:t>
            </a:r>
            <a:r>
              <a:rPr lang="sv-SE" dirty="0" smtClean="0"/>
              <a:t> </a:t>
            </a:r>
            <a:r>
              <a:rPr lang="sv-SE" sz="3200" dirty="0" smtClean="0"/>
              <a:t>(</a:t>
            </a:r>
            <a:r>
              <a:rPr lang="sv-SE" sz="3200" dirty="0" err="1" smtClean="0"/>
              <a:t>e.g</a:t>
            </a:r>
            <a:r>
              <a:rPr lang="sv-SE" sz="3200" dirty="0" smtClean="0"/>
              <a:t>. </a:t>
            </a:r>
            <a:r>
              <a:rPr lang="sv-SE" sz="3200" dirty="0" err="1" smtClean="0"/>
              <a:t>reproduction</a:t>
            </a:r>
            <a:r>
              <a:rPr lang="sv-SE" sz="3200" dirty="0" smtClean="0"/>
              <a:t>, </a:t>
            </a:r>
            <a:r>
              <a:rPr lang="sv-SE" sz="3200" dirty="0" err="1" smtClean="0"/>
              <a:t>behaviour</a:t>
            </a:r>
            <a:r>
              <a:rPr lang="sv-SE" sz="3200" dirty="0" smtClean="0"/>
              <a:t>, </a:t>
            </a:r>
            <a:r>
              <a:rPr lang="sv-SE" sz="3200" dirty="0" err="1" smtClean="0"/>
              <a:t>immobilisation</a:t>
            </a:r>
            <a:r>
              <a:rPr lang="sv-SE" sz="3200" dirty="0" smtClean="0"/>
              <a:t>, </a:t>
            </a:r>
            <a:r>
              <a:rPr lang="sv-SE" sz="3200" dirty="0" err="1" smtClean="0"/>
              <a:t>growth</a:t>
            </a:r>
            <a:r>
              <a:rPr lang="sv-SE" sz="3200" dirty="0" smtClean="0"/>
              <a:t>)</a:t>
            </a:r>
          </a:p>
          <a:p>
            <a:pPr marL="916128" indent="-916128">
              <a:buFontTx/>
              <a:buAutoNum type="arabicPeriod"/>
            </a:pPr>
            <a:r>
              <a:rPr lang="sv-SE" dirty="0" err="1" smtClean="0"/>
              <a:t>Calculate</a:t>
            </a:r>
            <a:r>
              <a:rPr lang="sv-SE" dirty="0" smtClean="0"/>
              <a:t> </a:t>
            </a:r>
            <a:r>
              <a:rPr lang="sv-SE" dirty="0" err="1" smtClean="0"/>
              <a:t>dose</a:t>
            </a:r>
            <a:r>
              <a:rPr lang="sv-SE" dirty="0" smtClean="0"/>
              <a:t> – </a:t>
            </a:r>
            <a:r>
              <a:rPr lang="sv-SE" dirty="0" err="1" smtClean="0"/>
              <a:t>response</a:t>
            </a:r>
            <a:r>
              <a:rPr lang="sv-SE" dirty="0" smtClean="0"/>
              <a:t> </a:t>
            </a:r>
            <a:r>
              <a:rPr lang="sv-SE" dirty="0" err="1" smtClean="0"/>
              <a:t>endpoint</a:t>
            </a:r>
            <a:r>
              <a:rPr lang="sv-SE" dirty="0" smtClean="0"/>
              <a:t> </a:t>
            </a:r>
            <a:r>
              <a:rPr lang="sv-SE" sz="32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sv-SE" sz="3200" dirty="0" smtClean="0"/>
              <a:t>L(E)C</a:t>
            </a:r>
            <a:r>
              <a:rPr lang="sv-SE" sz="3200" baseline="-25000" dirty="0" smtClean="0"/>
              <a:t>50</a:t>
            </a:r>
            <a:r>
              <a:rPr lang="sv-SE" sz="3200" dirty="0" smtClean="0"/>
              <a:t> or NOEC</a:t>
            </a:r>
            <a:r>
              <a:rPr lang="sv-SE" sz="32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r>
              <a:rPr lang="sv-SE" sz="3200" dirty="0" smtClean="0"/>
              <a:t> </a:t>
            </a:r>
          </a:p>
          <a:p>
            <a:pPr marL="916128" indent="-916128">
              <a:buFontTx/>
              <a:buAutoNum type="arabicPeriod"/>
            </a:pPr>
            <a:r>
              <a:rPr lang="sv-SE" dirty="0" err="1" smtClean="0"/>
              <a:t>Add</a:t>
            </a:r>
            <a:r>
              <a:rPr lang="sv-SE" dirty="0" smtClean="0"/>
              <a:t> an </a:t>
            </a:r>
            <a:r>
              <a:rPr lang="sv-SE" dirty="0" err="1" smtClean="0"/>
              <a:t>Assessment</a:t>
            </a:r>
            <a:r>
              <a:rPr lang="sv-SE" dirty="0" smtClean="0"/>
              <a:t>/</a:t>
            </a:r>
            <a:r>
              <a:rPr lang="sv-SE" dirty="0" err="1" smtClean="0"/>
              <a:t>Safety</a:t>
            </a:r>
            <a:r>
              <a:rPr lang="sv-SE" dirty="0" smtClean="0"/>
              <a:t> </a:t>
            </a:r>
            <a:r>
              <a:rPr lang="sv-SE" dirty="0" err="1" smtClean="0"/>
              <a:t>Factor</a:t>
            </a:r>
            <a:r>
              <a:rPr lang="sv-SE" dirty="0" smtClean="0"/>
              <a:t> </a:t>
            </a:r>
          </a:p>
        </p:txBody>
      </p:sp>
      <p:grpSp>
        <p:nvGrpSpPr>
          <p:cNvPr id="24" name="Grupp 23"/>
          <p:cNvGrpSpPr/>
          <p:nvPr/>
        </p:nvGrpSpPr>
        <p:grpSpPr>
          <a:xfrm>
            <a:off x="8033429" y="3120431"/>
            <a:ext cx="9372319" cy="9009234"/>
            <a:chOff x="0" y="858838"/>
            <a:chExt cx="8625160" cy="5999162"/>
          </a:xfrm>
        </p:grpSpPr>
        <p:sp>
          <p:nvSpPr>
            <p:cNvPr id="45" name="Rektangel 44"/>
            <p:cNvSpPr/>
            <p:nvPr/>
          </p:nvSpPr>
          <p:spPr>
            <a:xfrm>
              <a:off x="0" y="5643563"/>
              <a:ext cx="7452320" cy="12144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Line 3"/>
            <p:cNvSpPr>
              <a:spLocks noChangeShapeType="1"/>
            </p:cNvSpPr>
            <p:nvPr/>
          </p:nvSpPr>
          <p:spPr bwMode="auto">
            <a:xfrm>
              <a:off x="1876425" y="1312863"/>
              <a:ext cx="0" cy="3632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47" name="Line 4"/>
            <p:cNvSpPr>
              <a:spLocks noChangeShapeType="1"/>
            </p:cNvSpPr>
            <p:nvPr/>
          </p:nvSpPr>
          <p:spPr bwMode="auto">
            <a:xfrm>
              <a:off x="1887538" y="4957763"/>
              <a:ext cx="55403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48" name="Rectangle 6"/>
            <p:cNvSpPr>
              <a:spLocks noChangeArrowheads="1"/>
            </p:cNvSpPr>
            <p:nvPr/>
          </p:nvSpPr>
          <p:spPr bwMode="auto">
            <a:xfrm>
              <a:off x="877888" y="1514475"/>
              <a:ext cx="962025" cy="4540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defTabSz="762000" eaLnBrk="0" hangingPunct="0"/>
              <a:r>
                <a:rPr lang="sv-SE" sz="2400" dirty="0">
                  <a:latin typeface="Arial" pitchFamily="34" charset="0"/>
                </a:rPr>
                <a:t>100%</a:t>
              </a:r>
            </a:p>
          </p:txBody>
        </p:sp>
        <p:sp>
          <p:nvSpPr>
            <p:cNvPr id="49" name="Line 7"/>
            <p:cNvSpPr>
              <a:spLocks noChangeShapeType="1"/>
            </p:cNvSpPr>
            <p:nvPr/>
          </p:nvSpPr>
          <p:spPr bwMode="auto">
            <a:xfrm>
              <a:off x="1811338" y="1757363"/>
              <a:ext cx="539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50" name="AutoShape 8"/>
            <p:cNvSpPr>
              <a:spLocks noChangeArrowheads="1"/>
            </p:cNvSpPr>
            <p:nvPr/>
          </p:nvSpPr>
          <p:spPr bwMode="auto">
            <a:xfrm>
              <a:off x="2427288" y="4500563"/>
              <a:ext cx="141287" cy="139700"/>
            </a:xfrm>
            <a:prstGeom prst="star5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51" name="AutoShape 10"/>
            <p:cNvSpPr>
              <a:spLocks noChangeArrowheads="1"/>
            </p:cNvSpPr>
            <p:nvPr/>
          </p:nvSpPr>
          <p:spPr bwMode="auto">
            <a:xfrm>
              <a:off x="6149975" y="1839913"/>
              <a:ext cx="139700" cy="139700"/>
            </a:xfrm>
            <a:prstGeom prst="star5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52" name="Rectangle 11"/>
            <p:cNvSpPr>
              <a:spLocks noChangeArrowheads="1"/>
            </p:cNvSpPr>
            <p:nvPr/>
          </p:nvSpPr>
          <p:spPr bwMode="auto">
            <a:xfrm>
              <a:off x="331788" y="858838"/>
              <a:ext cx="1570944" cy="4591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defTabSz="762000" eaLnBrk="0" hangingPunct="0"/>
              <a:r>
                <a:rPr lang="en-GB" sz="2400" i="1" dirty="0">
                  <a:latin typeface="Arial" pitchFamily="34" charset="0"/>
                </a:rPr>
                <a:t>Response</a:t>
              </a:r>
            </a:p>
          </p:txBody>
        </p:sp>
        <p:sp>
          <p:nvSpPr>
            <p:cNvPr id="53" name="AutoShape 12"/>
            <p:cNvSpPr>
              <a:spLocks noChangeArrowheads="1"/>
            </p:cNvSpPr>
            <p:nvPr/>
          </p:nvSpPr>
          <p:spPr bwMode="auto">
            <a:xfrm>
              <a:off x="4496253" y="4441428"/>
              <a:ext cx="141288" cy="139700"/>
            </a:xfrm>
            <a:prstGeom prst="star5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54" name="Freeform 21"/>
            <p:cNvSpPr>
              <a:spLocks/>
            </p:cNvSpPr>
            <p:nvPr/>
          </p:nvSpPr>
          <p:spPr bwMode="auto">
            <a:xfrm>
              <a:off x="1935163" y="1681163"/>
              <a:ext cx="6470650" cy="2886075"/>
            </a:xfrm>
            <a:custGeom>
              <a:avLst/>
              <a:gdLst>
                <a:gd name="T0" fmla="*/ 0 w 3264"/>
                <a:gd name="T1" fmla="*/ 2147483647 h 2168"/>
                <a:gd name="T2" fmla="*/ 2147483647 w 3264"/>
                <a:gd name="T3" fmla="*/ 2147483647 h 2168"/>
                <a:gd name="T4" fmla="*/ 2147483647 w 3264"/>
                <a:gd name="T5" fmla="*/ 2147483647 h 2168"/>
                <a:gd name="T6" fmla="*/ 2147483647 w 3264"/>
                <a:gd name="T7" fmla="*/ 2147483647 h 2168"/>
                <a:gd name="T8" fmla="*/ 2147483647 w 3264"/>
                <a:gd name="T9" fmla="*/ 2147483647 h 2168"/>
                <a:gd name="T10" fmla="*/ 2147483647 w 3264"/>
                <a:gd name="T11" fmla="*/ 2147483647 h 2168"/>
                <a:gd name="T12" fmla="*/ 2147483647 w 3264"/>
                <a:gd name="T13" fmla="*/ 2147483647 h 2168"/>
                <a:gd name="T14" fmla="*/ 2147483647 w 3264"/>
                <a:gd name="T15" fmla="*/ 2147483647 h 2168"/>
                <a:gd name="T16" fmla="*/ 2147483647 w 3264"/>
                <a:gd name="T17" fmla="*/ 2147483647 h 2168"/>
                <a:gd name="T18" fmla="*/ 2147483647 w 3264"/>
                <a:gd name="T19" fmla="*/ 2147483647 h 2168"/>
                <a:gd name="T20" fmla="*/ 2147483647 w 3264"/>
                <a:gd name="T21" fmla="*/ 2147483647 h 21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264"/>
                <a:gd name="T34" fmla="*/ 0 h 2168"/>
                <a:gd name="T35" fmla="*/ 3264 w 3264"/>
                <a:gd name="T36" fmla="*/ 2168 h 21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264" h="2168">
                  <a:moveTo>
                    <a:pt x="0" y="2168"/>
                  </a:moveTo>
                  <a:cubicBezTo>
                    <a:pt x="244" y="2156"/>
                    <a:pt x="488" y="2144"/>
                    <a:pt x="672" y="2120"/>
                  </a:cubicBezTo>
                  <a:cubicBezTo>
                    <a:pt x="856" y="2096"/>
                    <a:pt x="976" y="2080"/>
                    <a:pt x="1104" y="2024"/>
                  </a:cubicBezTo>
                  <a:cubicBezTo>
                    <a:pt x="1232" y="1968"/>
                    <a:pt x="1328" y="1912"/>
                    <a:pt x="1440" y="1784"/>
                  </a:cubicBezTo>
                  <a:cubicBezTo>
                    <a:pt x="1552" y="1656"/>
                    <a:pt x="1672" y="1448"/>
                    <a:pt x="1776" y="1256"/>
                  </a:cubicBezTo>
                  <a:cubicBezTo>
                    <a:pt x="1880" y="1064"/>
                    <a:pt x="1992" y="784"/>
                    <a:pt x="2064" y="632"/>
                  </a:cubicBezTo>
                  <a:cubicBezTo>
                    <a:pt x="2136" y="480"/>
                    <a:pt x="2160" y="416"/>
                    <a:pt x="2208" y="344"/>
                  </a:cubicBezTo>
                  <a:cubicBezTo>
                    <a:pt x="2256" y="272"/>
                    <a:pt x="2288" y="248"/>
                    <a:pt x="2352" y="200"/>
                  </a:cubicBezTo>
                  <a:cubicBezTo>
                    <a:pt x="2416" y="152"/>
                    <a:pt x="2504" y="88"/>
                    <a:pt x="2592" y="56"/>
                  </a:cubicBezTo>
                  <a:cubicBezTo>
                    <a:pt x="2680" y="24"/>
                    <a:pt x="2768" y="16"/>
                    <a:pt x="2880" y="8"/>
                  </a:cubicBezTo>
                  <a:cubicBezTo>
                    <a:pt x="2992" y="0"/>
                    <a:pt x="3128" y="4"/>
                    <a:pt x="3264" y="8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55" name="Text Box 28"/>
            <p:cNvSpPr txBox="1">
              <a:spLocks noChangeArrowheads="1"/>
            </p:cNvSpPr>
            <p:nvPr/>
          </p:nvSpPr>
          <p:spPr bwMode="auto">
            <a:xfrm>
              <a:off x="6521699" y="5013176"/>
              <a:ext cx="210346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 i="1" dirty="0" smtClean="0">
                  <a:latin typeface="Arial" pitchFamily="34" charset="0"/>
                </a:rPr>
                <a:t>Concentration</a:t>
              </a:r>
              <a:endParaRPr lang="en-GB" sz="2400" i="1" dirty="0">
                <a:latin typeface="Arial" pitchFamily="34" charset="0"/>
              </a:endParaRPr>
            </a:p>
          </p:txBody>
        </p:sp>
        <p:sp>
          <p:nvSpPr>
            <p:cNvPr id="56" name="Text Box 23"/>
            <p:cNvSpPr txBox="1">
              <a:spLocks noChangeArrowheads="1"/>
            </p:cNvSpPr>
            <p:nvPr/>
          </p:nvSpPr>
          <p:spPr bwMode="auto">
            <a:xfrm>
              <a:off x="5004048" y="5013176"/>
              <a:ext cx="114005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2000" dirty="0" smtClean="0">
                  <a:solidFill>
                    <a:srgbClr val="FF0000"/>
                  </a:solidFill>
                  <a:latin typeface="Arial" pitchFamily="34" charset="0"/>
                </a:rPr>
                <a:t>L(E)C50</a:t>
              </a:r>
              <a:endParaRPr lang="sv-SE" sz="2000" dirty="0">
                <a:solidFill>
                  <a:srgbClr val="FF0000"/>
                </a:solidFill>
                <a:latin typeface="Arial" pitchFamily="34" charset="0"/>
              </a:endParaRPr>
            </a:p>
          </p:txBody>
        </p:sp>
        <p:sp>
          <p:nvSpPr>
            <p:cNvPr id="57" name="Rectangle 6"/>
            <p:cNvSpPr>
              <a:spLocks noChangeArrowheads="1"/>
            </p:cNvSpPr>
            <p:nvPr/>
          </p:nvSpPr>
          <p:spPr bwMode="auto">
            <a:xfrm>
              <a:off x="1079338" y="2996952"/>
              <a:ext cx="799900" cy="4591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defTabSz="762000" eaLnBrk="0" hangingPunct="0"/>
              <a:r>
                <a:rPr lang="sv-SE" sz="2400" dirty="0" smtClean="0"/>
                <a:t>50</a:t>
              </a:r>
              <a:r>
                <a:rPr lang="sv-SE" sz="2400" dirty="0" smtClean="0">
                  <a:latin typeface="Arial" pitchFamily="34" charset="0"/>
                </a:rPr>
                <a:t>%</a:t>
              </a:r>
              <a:endParaRPr lang="sv-SE" sz="2400" dirty="0">
                <a:latin typeface="Arial" pitchFamily="34" charset="0"/>
              </a:endParaRPr>
            </a:p>
          </p:txBody>
        </p:sp>
        <p:grpSp>
          <p:nvGrpSpPr>
            <p:cNvPr id="58" name="Grupp 57"/>
            <p:cNvGrpSpPr/>
            <p:nvPr/>
          </p:nvGrpSpPr>
          <p:grpSpPr>
            <a:xfrm>
              <a:off x="1876425" y="3168774"/>
              <a:ext cx="3744000" cy="1772395"/>
              <a:chOff x="1876425" y="3168774"/>
              <a:chExt cx="3744000" cy="1772395"/>
            </a:xfrm>
          </p:grpSpPr>
          <p:sp>
            <p:nvSpPr>
              <p:cNvPr id="61" name="Line 22"/>
              <p:cNvSpPr>
                <a:spLocks noChangeShapeType="1"/>
              </p:cNvSpPr>
              <p:nvPr/>
            </p:nvSpPr>
            <p:spPr bwMode="auto">
              <a:xfrm flipV="1">
                <a:off x="1876425" y="3168774"/>
                <a:ext cx="3744000" cy="28575"/>
              </a:xfrm>
              <a:prstGeom prst="line">
                <a:avLst/>
              </a:prstGeom>
              <a:noFill/>
              <a:ln w="38100">
                <a:solidFill>
                  <a:srgbClr val="C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cxnSp>
            <p:nvCxnSpPr>
              <p:cNvPr id="62" name="Rak pil 61"/>
              <p:cNvCxnSpPr>
                <a:stCxn id="61" idx="1"/>
              </p:cNvCxnSpPr>
              <p:nvPr/>
            </p:nvCxnSpPr>
            <p:spPr>
              <a:xfrm rot="5400000">
                <a:off x="4714072" y="4034815"/>
                <a:ext cx="1772394" cy="40313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3" name="Line 22"/>
              <p:cNvSpPr>
                <a:spLocks noChangeShapeType="1"/>
              </p:cNvSpPr>
              <p:nvPr/>
            </p:nvSpPr>
            <p:spPr bwMode="auto">
              <a:xfrm flipV="1">
                <a:off x="1876425" y="4509120"/>
                <a:ext cx="2695575" cy="6965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cxnSp>
            <p:nvCxnSpPr>
              <p:cNvPr id="64" name="Rak pil 63"/>
              <p:cNvCxnSpPr>
                <a:stCxn id="63" idx="1"/>
              </p:cNvCxnSpPr>
              <p:nvPr/>
            </p:nvCxnSpPr>
            <p:spPr>
              <a:xfrm>
                <a:off x="4572000" y="4509120"/>
                <a:ext cx="0" cy="432048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9" name="Text Box 23"/>
            <p:cNvSpPr txBox="1">
              <a:spLocks noChangeArrowheads="1"/>
            </p:cNvSpPr>
            <p:nvPr/>
          </p:nvSpPr>
          <p:spPr bwMode="auto">
            <a:xfrm>
              <a:off x="3857707" y="5013176"/>
              <a:ext cx="92685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2000" dirty="0" smtClean="0">
                  <a:solidFill>
                    <a:srgbClr val="0070C0"/>
                  </a:solidFill>
                  <a:latin typeface="Arial" pitchFamily="34" charset="0"/>
                </a:rPr>
                <a:t>NOEC</a:t>
              </a:r>
              <a:endParaRPr lang="sv-SE" sz="2000" dirty="0">
                <a:solidFill>
                  <a:srgbClr val="0070C0"/>
                </a:solidFill>
                <a:latin typeface="Arial" pitchFamily="34" charset="0"/>
              </a:endParaRPr>
            </a:p>
          </p:txBody>
        </p:sp>
        <p:sp>
          <p:nvSpPr>
            <p:cNvPr id="60" name="AutoShape 9"/>
            <p:cNvSpPr>
              <a:spLocks noChangeArrowheads="1"/>
            </p:cNvSpPr>
            <p:nvPr/>
          </p:nvSpPr>
          <p:spPr bwMode="auto">
            <a:xfrm>
              <a:off x="5172075" y="3819525"/>
              <a:ext cx="139700" cy="139700"/>
            </a:xfrm>
            <a:prstGeom prst="star5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sv-SE"/>
            </a:p>
          </p:txBody>
        </p:sp>
      </p:grpSp>
    </p:spTree>
    <p:extLst>
      <p:ext uri="{BB962C8B-B14F-4D97-AF65-F5344CB8AC3E}">
        <p14:creationId xmlns:p14="http://schemas.microsoft.com/office/powerpoint/2010/main" val="21456397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0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0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Standard organisms used for testing </a:t>
            </a:r>
            <a:endParaRPr lang="en-US" sz="4000" dirty="0"/>
          </a:p>
        </p:txBody>
      </p: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6709677" y="3795617"/>
            <a:ext cx="5345113" cy="2901968"/>
            <a:chOff x="2448" y="672"/>
            <a:chExt cx="2880" cy="1872"/>
          </a:xfrm>
        </p:grpSpPr>
        <p:pic>
          <p:nvPicPr>
            <p:cNvPr id="9" name="Picture 9" descr="u028_jpg">
              <a:hlinkClick r:id="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 l="6274" b="6119"/>
            <a:stretch>
              <a:fillRect/>
            </a:stretch>
          </p:blipFill>
          <p:spPr bwMode="auto">
            <a:xfrm>
              <a:off x="2448" y="672"/>
              <a:ext cx="2868" cy="1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272" y="672"/>
              <a:ext cx="1056" cy="1104"/>
            </a:xfrm>
            <a:custGeom>
              <a:avLst/>
              <a:gdLst>
                <a:gd name="T0" fmla="*/ 0 w 1056"/>
                <a:gd name="T1" fmla="*/ 0 h 1104"/>
                <a:gd name="T2" fmla="*/ 1056 w 1056"/>
                <a:gd name="T3" fmla="*/ 0 h 1104"/>
                <a:gd name="T4" fmla="*/ 1056 w 1056"/>
                <a:gd name="T5" fmla="*/ 1104 h 1104"/>
                <a:gd name="T6" fmla="*/ 960 w 1056"/>
                <a:gd name="T7" fmla="*/ 1008 h 1104"/>
                <a:gd name="T8" fmla="*/ 912 w 1056"/>
                <a:gd name="T9" fmla="*/ 816 h 1104"/>
                <a:gd name="T10" fmla="*/ 864 w 1056"/>
                <a:gd name="T11" fmla="*/ 624 h 1104"/>
                <a:gd name="T12" fmla="*/ 768 w 1056"/>
                <a:gd name="T13" fmla="*/ 624 h 1104"/>
                <a:gd name="T14" fmla="*/ 624 w 1056"/>
                <a:gd name="T15" fmla="*/ 528 h 1104"/>
                <a:gd name="T16" fmla="*/ 480 w 1056"/>
                <a:gd name="T17" fmla="*/ 480 h 1104"/>
                <a:gd name="T18" fmla="*/ 384 w 1056"/>
                <a:gd name="T19" fmla="*/ 384 h 1104"/>
                <a:gd name="T20" fmla="*/ 288 w 1056"/>
                <a:gd name="T21" fmla="*/ 288 h 1104"/>
                <a:gd name="T22" fmla="*/ 192 w 1056"/>
                <a:gd name="T23" fmla="*/ 240 h 1104"/>
                <a:gd name="T24" fmla="*/ 0 w 1056"/>
                <a:gd name="T25" fmla="*/ 0 h 110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56"/>
                <a:gd name="T40" fmla="*/ 0 h 1104"/>
                <a:gd name="T41" fmla="*/ 1056 w 1056"/>
                <a:gd name="T42" fmla="*/ 1104 h 110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56" h="1104">
                  <a:moveTo>
                    <a:pt x="0" y="0"/>
                  </a:moveTo>
                  <a:lnTo>
                    <a:pt x="1056" y="0"/>
                  </a:lnTo>
                  <a:lnTo>
                    <a:pt x="1056" y="1104"/>
                  </a:lnTo>
                  <a:lnTo>
                    <a:pt x="960" y="1008"/>
                  </a:lnTo>
                  <a:lnTo>
                    <a:pt x="912" y="816"/>
                  </a:lnTo>
                  <a:lnTo>
                    <a:pt x="864" y="624"/>
                  </a:lnTo>
                  <a:lnTo>
                    <a:pt x="768" y="624"/>
                  </a:lnTo>
                  <a:lnTo>
                    <a:pt x="624" y="528"/>
                  </a:lnTo>
                  <a:lnTo>
                    <a:pt x="480" y="480"/>
                  </a:lnTo>
                  <a:lnTo>
                    <a:pt x="384" y="384"/>
                  </a:lnTo>
                  <a:lnTo>
                    <a:pt x="288" y="288"/>
                  </a:lnTo>
                  <a:lnTo>
                    <a:pt x="192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CC"/>
            </a:solidFill>
            <a:ln w="9525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>
            <a:off x="2235890" y="2465302"/>
            <a:ext cx="3283424" cy="4372044"/>
            <a:chOff x="384" y="528"/>
            <a:chExt cx="2009" cy="3072"/>
          </a:xfrm>
        </p:grpSpPr>
        <p:pic>
          <p:nvPicPr>
            <p:cNvPr id="12" name="Picture 12" descr="u001_jpg">
              <a:hlinkClick r:id="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 t="20392" b="2745"/>
            <a:stretch>
              <a:fillRect/>
            </a:stretch>
          </p:blipFill>
          <p:spPr bwMode="auto">
            <a:xfrm>
              <a:off x="384" y="1248"/>
              <a:ext cx="2009" cy="2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576" y="528"/>
              <a:ext cx="816" cy="72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</p:grpSp>
      <p:pic>
        <p:nvPicPr>
          <p:cNvPr id="14" name="Picture 10" descr="http://www.svd.se/multimedia/dynamic/00311/abborre_311147q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15267" y="3567497"/>
            <a:ext cx="4769239" cy="317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ruta 4"/>
          <p:cNvSpPr txBox="1"/>
          <p:nvPr/>
        </p:nvSpPr>
        <p:spPr>
          <a:xfrm>
            <a:off x="1514300" y="2465302"/>
            <a:ext cx="12041238" cy="800526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4000" dirty="0"/>
              <a:t>Surface </a:t>
            </a:r>
            <a:r>
              <a:rPr lang="sv-SE" sz="4000" dirty="0" err="1" smtClean="0"/>
              <a:t>water</a:t>
            </a:r>
            <a:r>
              <a:rPr lang="sv-SE" sz="4000" dirty="0" smtClean="0"/>
              <a:t>: </a:t>
            </a:r>
            <a:r>
              <a:rPr lang="sv-SE" sz="4000" dirty="0" err="1" smtClean="0"/>
              <a:t>Algae</a:t>
            </a:r>
            <a:r>
              <a:rPr lang="sv-SE" sz="4000" dirty="0" smtClean="0"/>
              <a:t>, </a:t>
            </a:r>
            <a:r>
              <a:rPr lang="sv-SE" sz="4000" dirty="0" err="1" smtClean="0"/>
              <a:t>arthropods</a:t>
            </a:r>
            <a:r>
              <a:rPr lang="sv-SE" sz="4000" dirty="0" smtClean="0"/>
              <a:t>, </a:t>
            </a:r>
            <a:r>
              <a:rPr lang="sv-SE" sz="4000" dirty="0" err="1" smtClean="0"/>
              <a:t>fish</a:t>
            </a:r>
            <a:endParaRPr lang="en-GB" sz="4000" dirty="0"/>
          </a:p>
        </p:txBody>
      </p:sp>
      <p:sp>
        <p:nvSpPr>
          <p:cNvPr id="17" name="textruta 16"/>
          <p:cNvSpPr txBox="1"/>
          <p:nvPr/>
        </p:nvSpPr>
        <p:spPr>
          <a:xfrm>
            <a:off x="1553568" y="7450413"/>
            <a:ext cx="9769722" cy="800526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4000" dirty="0" err="1" smtClean="0"/>
              <a:t>Soil</a:t>
            </a:r>
            <a:r>
              <a:rPr lang="sv-SE" sz="4000" dirty="0" smtClean="0"/>
              <a:t>: </a:t>
            </a:r>
            <a:r>
              <a:rPr lang="sv-SE" sz="4000" dirty="0" err="1" smtClean="0"/>
              <a:t>Earthworms</a:t>
            </a:r>
            <a:r>
              <a:rPr lang="sv-SE" sz="4000" dirty="0" smtClean="0"/>
              <a:t>, Micro-organisms</a:t>
            </a:r>
            <a:endParaRPr lang="en-GB" sz="4000" dirty="0"/>
          </a:p>
        </p:txBody>
      </p:sp>
      <p:pic>
        <p:nvPicPr>
          <p:cNvPr id="18" name="Picture 5" descr="\\kemifile02\mina dokument$\jennyr\Mina Dokument\My Pictures\ITP-föreläsning\Daggmask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054" y="8266927"/>
            <a:ext cx="3906754" cy="292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\\kemifile02\mina dokument$\jennyr\Mina Dokument\My Pictures\ITP-föreläsning\Mikroorganism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209" y="8250938"/>
            <a:ext cx="3997081" cy="2982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4494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4458" y="706400"/>
            <a:ext cx="15577185" cy="1794638"/>
          </a:xfrm>
        </p:spPr>
        <p:txBody>
          <a:bodyPr anchor="ctr"/>
          <a:lstStyle/>
          <a:p>
            <a:pPr algn="ctr" eaLnBrk="1" hangingPunct="1"/>
            <a:r>
              <a:rPr lang="en-GB" b="0" cap="none" dirty="0" smtClean="0"/>
              <a:t>Refinement – toxicity data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9315767" y="3207447"/>
            <a:ext cx="8094028" cy="8766362"/>
          </a:xfrm>
          <a:prstGeom prst="rect">
            <a:avLst/>
          </a:prstGeom>
        </p:spPr>
        <p:txBody>
          <a:bodyPr lIns="183184" tIns="91592" rIns="183184" bIns="91592"/>
          <a:lstStyle/>
          <a:p>
            <a:pPr marL="1068591" indent="-1068591" defTabSz="1831873" eaLnBrk="0" hangingPunct="0">
              <a:spcBef>
                <a:spcPct val="20000"/>
              </a:spcBef>
              <a:buFontTx/>
              <a:buChar char="•"/>
              <a:defRPr/>
            </a:pPr>
            <a:endParaRPr lang="sv-SE" kern="0" dirty="0">
              <a:latin typeface="+mn-lt"/>
            </a:endParaRPr>
          </a:p>
        </p:txBody>
      </p:sp>
      <p:pic>
        <p:nvPicPr>
          <p:cNvPr id="7" name="Picture 1" descr="\\kemifile02\mina dokument$\jennyr\Mina Dokument\My Pictures\mesoco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0642" y="7980029"/>
            <a:ext cx="9577063" cy="5732730"/>
          </a:xfrm>
          <a:prstGeom prst="rect">
            <a:avLst/>
          </a:prstGeom>
          <a:noFill/>
        </p:spPr>
      </p:pic>
      <p:sp>
        <p:nvSpPr>
          <p:cNvPr id="3" name="textruta 2"/>
          <p:cNvSpPr txBox="1"/>
          <p:nvPr/>
        </p:nvSpPr>
        <p:spPr>
          <a:xfrm>
            <a:off x="988686" y="7980029"/>
            <a:ext cx="3632428" cy="3262739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4000" dirty="0" err="1"/>
              <a:t>More</a:t>
            </a:r>
            <a:r>
              <a:rPr lang="sv-SE" sz="4000" dirty="0"/>
              <a:t> </a:t>
            </a:r>
            <a:r>
              <a:rPr lang="sv-SE" sz="4000" dirty="0" err="1"/>
              <a:t>realistic</a:t>
            </a:r>
            <a:r>
              <a:rPr lang="sv-SE" sz="4000" dirty="0"/>
              <a:t> </a:t>
            </a:r>
            <a:r>
              <a:rPr lang="sv-SE" sz="4000" dirty="0" smtClean="0"/>
              <a:t>tests</a:t>
            </a:r>
          </a:p>
          <a:p>
            <a:endParaRPr lang="sv-SE" sz="4000" dirty="0" smtClean="0"/>
          </a:p>
          <a:p>
            <a:r>
              <a:rPr lang="sv-SE" sz="4000" dirty="0" err="1" smtClean="0"/>
              <a:t>field</a:t>
            </a:r>
            <a:r>
              <a:rPr lang="sv-SE" sz="4000" dirty="0" smtClean="0"/>
              <a:t> </a:t>
            </a:r>
            <a:r>
              <a:rPr lang="sv-SE" sz="4000" dirty="0"/>
              <a:t>tests (</a:t>
            </a:r>
            <a:r>
              <a:rPr lang="sv-SE" sz="4000" dirty="0" err="1"/>
              <a:t>mesocosm</a:t>
            </a:r>
            <a:r>
              <a:rPr lang="sv-SE" sz="4000" dirty="0"/>
              <a:t>)</a:t>
            </a:r>
            <a:endParaRPr lang="en-GB" sz="4000" dirty="0"/>
          </a:p>
        </p:txBody>
      </p:sp>
      <p:sp>
        <p:nvSpPr>
          <p:cNvPr id="9" name="textruta 8"/>
          <p:cNvSpPr txBox="1"/>
          <p:nvPr/>
        </p:nvSpPr>
        <p:spPr>
          <a:xfrm>
            <a:off x="954138" y="2837301"/>
            <a:ext cx="15997505" cy="800526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4000" dirty="0" err="1"/>
              <a:t>Laboratory</a:t>
            </a:r>
            <a:r>
              <a:rPr lang="sv-SE" sz="4000" dirty="0"/>
              <a:t> tests </a:t>
            </a:r>
            <a:r>
              <a:rPr lang="sv-SE" sz="4000" dirty="0" err="1"/>
              <a:t>with</a:t>
            </a:r>
            <a:r>
              <a:rPr lang="sv-SE" sz="4000" dirty="0"/>
              <a:t> </a:t>
            </a:r>
            <a:r>
              <a:rPr lang="sv-SE" sz="4000" dirty="0" err="1" smtClean="0"/>
              <a:t>additional</a:t>
            </a:r>
            <a:r>
              <a:rPr lang="sv-SE" sz="4000" dirty="0" smtClean="0"/>
              <a:t> species </a:t>
            </a:r>
            <a:r>
              <a:rPr lang="sv-SE" sz="4000" dirty="0" err="1" smtClean="0"/>
              <a:t>of</a:t>
            </a:r>
            <a:r>
              <a:rPr lang="sv-SE" sz="4000" dirty="0" smtClean="0"/>
              <a:t> animals or plants</a:t>
            </a:r>
            <a:endParaRPr lang="en-GB" sz="4000" dirty="0"/>
          </a:p>
        </p:txBody>
      </p:sp>
      <p:pic>
        <p:nvPicPr>
          <p:cNvPr id="7170" name="Picture 2" descr="\\kemifile02\mina dokument$\jennyr\Mina Dokument\My Pictures\ITP-föreläsning\Fisk 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6350" y="3714440"/>
            <a:ext cx="3155514" cy="2450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\\kemifile02\mina dokument$\jennyr\Mina Dokument\My Pictures\ITP-föreläsning\Mussl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114" y="4282578"/>
            <a:ext cx="4098696" cy="3070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\\kemifile02\mina dokument$\jennyr\Mina Dokument\My Pictures\ITP-föreläsning\Kräftdjur'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426" y="3577583"/>
            <a:ext cx="3342183" cy="253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\\kemifile02\mina dokument$\jennyr\Mina Dokument\My Pictures\ITP-föreläsning\Nitocr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4343" y="6116899"/>
            <a:ext cx="2958902" cy="1546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\\kemifile02\mina dokument$\jennyr\Mina Dokument\My Pictures\ITP-föreläsning\Lemna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250" y="3873087"/>
            <a:ext cx="2911428" cy="347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86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Assessment</a:t>
            </a:r>
            <a:r>
              <a:rPr lang="sv-SE" dirty="0" smtClean="0"/>
              <a:t>/</a:t>
            </a:r>
            <a:r>
              <a:rPr lang="sv-SE" dirty="0" err="1" smtClean="0"/>
              <a:t>safety</a:t>
            </a:r>
            <a:r>
              <a:rPr lang="sv-SE" dirty="0" smtClean="0"/>
              <a:t> </a:t>
            </a:r>
            <a:r>
              <a:rPr lang="sv-SE" dirty="0" err="1" smtClean="0"/>
              <a:t>factor</a:t>
            </a:r>
            <a:r>
              <a:rPr lang="sv-SE" dirty="0"/>
              <a:t> </a:t>
            </a:r>
            <a:endParaRPr lang="sv-SE" dirty="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Reflects the degree of uncertainty in extrapolation from laboratory toxicity test data for a limited number of species to the 'real' environment.</a:t>
            </a:r>
          </a:p>
          <a:p>
            <a:pPr marL="0" indent="0">
              <a:buNone/>
            </a:pP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AF applied for long-term tests are lower than for short-term tests. </a:t>
            </a:r>
          </a:p>
          <a:p>
            <a:pPr marL="0" indent="0">
              <a:buNone/>
            </a:pPr>
            <a:r>
              <a:rPr lang="en-US" dirty="0" smtClean="0">
                <a:latin typeface="Arial Rounded MT Bold" panose="020F0704030504030204" pitchFamily="34" charset="0"/>
              </a:rPr>
              <a:t>Why?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reduced uncertainty of extrapolation from laboratory data to the natural environment.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Therefore long-term data are preferred over short-term data.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2135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daphnia-magna_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6879" y="2606620"/>
            <a:ext cx="5049221" cy="325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1533" y="369511"/>
            <a:ext cx="16493490" cy="2291027"/>
          </a:xfrm>
        </p:spPr>
        <p:txBody>
          <a:bodyPr/>
          <a:lstStyle/>
          <a:p>
            <a:r>
              <a:rPr lang="sv-SE" sz="6000" dirty="0" err="1" smtClean="0"/>
              <a:t>Safety</a:t>
            </a:r>
            <a:r>
              <a:rPr lang="sv-SE" sz="6000" dirty="0" smtClean="0"/>
              <a:t>/</a:t>
            </a:r>
            <a:r>
              <a:rPr lang="sv-SE" sz="6000" dirty="0" err="1" smtClean="0"/>
              <a:t>Assessment</a:t>
            </a:r>
            <a:r>
              <a:rPr lang="sv-SE" sz="6000" dirty="0" smtClean="0"/>
              <a:t> </a:t>
            </a:r>
            <a:r>
              <a:rPr lang="sv-SE" sz="6000" dirty="0" err="1" smtClean="0"/>
              <a:t>factors</a:t>
            </a:r>
            <a:r>
              <a:rPr lang="sv-SE" sz="6000" dirty="0" smtClean="0"/>
              <a:t> and PNEC: </a:t>
            </a:r>
            <a:br>
              <a:rPr lang="sv-SE" sz="6000" dirty="0" smtClean="0"/>
            </a:br>
            <a:r>
              <a:rPr lang="sv-SE" sz="6000" dirty="0" smtClean="0"/>
              <a:t> Industrial/ </a:t>
            </a:r>
            <a:r>
              <a:rPr lang="sv-SE" sz="6000" dirty="0" err="1" smtClean="0"/>
              <a:t>consumer</a:t>
            </a:r>
            <a:r>
              <a:rPr lang="sv-SE" sz="6000" dirty="0" smtClean="0"/>
              <a:t> </a:t>
            </a:r>
            <a:r>
              <a:rPr lang="sv-SE" sz="6000" dirty="0" err="1" smtClean="0"/>
              <a:t>chemicals</a:t>
            </a:r>
            <a:r>
              <a:rPr lang="sv-SE" sz="6000" dirty="0" smtClean="0"/>
              <a:t> </a:t>
            </a:r>
            <a:r>
              <a:rPr lang="sv-SE" sz="6000" dirty="0"/>
              <a:t>and </a:t>
            </a:r>
            <a:r>
              <a:rPr lang="sv-SE" sz="6000" dirty="0" err="1"/>
              <a:t>biocides</a:t>
            </a:r>
            <a:r>
              <a:rPr lang="sv-SE" sz="6000" dirty="0"/>
              <a:t> </a:t>
            </a:r>
            <a:endParaRPr lang="sv-SE" sz="6000" baseline="-25000" dirty="0"/>
          </a:p>
        </p:txBody>
      </p:sp>
      <p:sp>
        <p:nvSpPr>
          <p:cNvPr id="2" name="textruta 1"/>
          <p:cNvSpPr txBox="1"/>
          <p:nvPr/>
        </p:nvSpPr>
        <p:spPr>
          <a:xfrm>
            <a:off x="911533" y="2606620"/>
            <a:ext cx="12365346" cy="3477859"/>
          </a:xfrm>
          <a:prstGeom prst="rect">
            <a:avLst/>
          </a:prstGeom>
          <a:noFill/>
        </p:spPr>
        <p:txBody>
          <a:bodyPr wrap="square" lIns="91420" tIns="45712" rIns="91420" bIns="45712" rtlCol="0">
            <a:spAutoFit/>
          </a:bodyPr>
          <a:lstStyle/>
          <a:p>
            <a:r>
              <a:rPr lang="sv-SE" sz="4400" b="1" dirty="0" err="1"/>
              <a:t>Predicted</a:t>
            </a:r>
            <a:r>
              <a:rPr lang="sv-SE" sz="4400" b="1" dirty="0"/>
              <a:t> No </a:t>
            </a:r>
            <a:r>
              <a:rPr lang="sv-SE" sz="4400" b="1" dirty="0" err="1"/>
              <a:t>Effect</a:t>
            </a:r>
            <a:r>
              <a:rPr lang="sv-SE" sz="4400" b="1" dirty="0"/>
              <a:t> </a:t>
            </a:r>
            <a:r>
              <a:rPr lang="sv-SE" sz="4400" b="1" dirty="0" err="1"/>
              <a:t>Concentration</a:t>
            </a:r>
            <a:r>
              <a:rPr lang="sv-SE" sz="4400" b="1" dirty="0"/>
              <a:t> (PNEC)</a:t>
            </a:r>
          </a:p>
          <a:p>
            <a:r>
              <a:rPr lang="sv-SE" sz="4400" dirty="0"/>
              <a:t>is </a:t>
            </a:r>
            <a:r>
              <a:rPr lang="sv-SE" sz="4400" dirty="0" err="1"/>
              <a:t>calculated</a:t>
            </a:r>
            <a:r>
              <a:rPr lang="sv-SE" sz="4400" dirty="0"/>
              <a:t> from NOEC or </a:t>
            </a:r>
            <a:r>
              <a:rPr lang="sv-SE" sz="4400" dirty="0" err="1"/>
              <a:t>EC</a:t>
            </a:r>
            <a:r>
              <a:rPr lang="sv-SE" sz="4400" baseline="-25000" dirty="0" err="1"/>
              <a:t>x</a:t>
            </a:r>
            <a:r>
              <a:rPr lang="sv-SE" sz="4400" dirty="0"/>
              <a:t> </a:t>
            </a:r>
          </a:p>
          <a:p>
            <a:r>
              <a:rPr lang="sv-SE" sz="4400" dirty="0" err="1"/>
              <a:t>divided</a:t>
            </a:r>
            <a:r>
              <a:rPr lang="sv-SE" sz="4400" dirty="0"/>
              <a:t> by an </a:t>
            </a:r>
            <a:r>
              <a:rPr lang="sv-SE" sz="4400" dirty="0" err="1"/>
              <a:t>assessment</a:t>
            </a:r>
            <a:r>
              <a:rPr lang="sv-SE" sz="4400" dirty="0"/>
              <a:t> </a:t>
            </a:r>
            <a:r>
              <a:rPr lang="sv-SE" sz="4400" dirty="0" err="1"/>
              <a:t>factor</a:t>
            </a:r>
            <a:r>
              <a:rPr lang="sv-SE" sz="4400" dirty="0"/>
              <a:t> </a:t>
            </a:r>
          </a:p>
          <a:p>
            <a:endParaRPr lang="sv-SE" sz="4400" dirty="0"/>
          </a:p>
          <a:p>
            <a:r>
              <a:rPr lang="sv-SE" sz="4400" dirty="0" err="1"/>
              <a:t>Example</a:t>
            </a:r>
            <a:r>
              <a:rPr lang="sv-SE" sz="4400" dirty="0"/>
              <a:t> </a:t>
            </a:r>
            <a:r>
              <a:rPr lang="sv-SE" sz="4400" dirty="0" err="1"/>
              <a:t>PNEC</a:t>
            </a:r>
            <a:r>
              <a:rPr lang="sv-SE" sz="4400" baseline="-25000" dirty="0" err="1"/>
              <a:t>surface</a:t>
            </a:r>
            <a:r>
              <a:rPr lang="sv-SE" sz="4400" baseline="-25000" dirty="0"/>
              <a:t> </a:t>
            </a:r>
            <a:r>
              <a:rPr lang="sv-SE" sz="4400" baseline="-25000" dirty="0" err="1"/>
              <a:t>water</a:t>
            </a:r>
            <a:endParaRPr lang="en-US" sz="4400" baseline="-25000" dirty="0"/>
          </a:p>
        </p:txBody>
      </p:sp>
      <p:graphicFrame>
        <p:nvGraphicFramePr>
          <p:cNvPr id="3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686376"/>
              </p:ext>
            </p:extLst>
          </p:nvPr>
        </p:nvGraphicFramePr>
        <p:xfrm>
          <a:off x="1818234" y="6585049"/>
          <a:ext cx="122174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68752"/>
                <a:gridCol w="5448648"/>
              </a:tblGrid>
              <a:tr h="370840"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Available</a:t>
                      </a:r>
                      <a:r>
                        <a:rPr lang="sv-SE" dirty="0" smtClean="0"/>
                        <a:t> data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Assessment</a:t>
                      </a:r>
                      <a:r>
                        <a:rPr lang="sv-SE" dirty="0" smtClean="0"/>
                        <a:t> </a:t>
                      </a:r>
                      <a:r>
                        <a:rPr lang="sv-SE" dirty="0" err="1" smtClean="0"/>
                        <a:t>Factor</a:t>
                      </a:r>
                      <a:endParaRPr lang="sv-S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 smtClean="0"/>
                        <a:t>At </a:t>
                      </a:r>
                      <a:r>
                        <a:rPr lang="sv-SE" dirty="0" err="1" smtClean="0"/>
                        <a:t>least</a:t>
                      </a:r>
                      <a:r>
                        <a:rPr lang="sv-SE" baseline="0" dirty="0" smtClean="0"/>
                        <a:t> </a:t>
                      </a:r>
                      <a:r>
                        <a:rPr lang="sv-SE" baseline="0" dirty="0" err="1" smtClean="0"/>
                        <a:t>one</a:t>
                      </a:r>
                      <a:r>
                        <a:rPr lang="sv-SE" baseline="0" dirty="0" smtClean="0"/>
                        <a:t> short-term LC</a:t>
                      </a:r>
                      <a:r>
                        <a:rPr lang="sv-SE" baseline="-25000" dirty="0" smtClean="0"/>
                        <a:t>50</a:t>
                      </a:r>
                      <a:r>
                        <a:rPr lang="sv-SE" baseline="0" dirty="0" smtClean="0"/>
                        <a:t> from </a:t>
                      </a:r>
                      <a:r>
                        <a:rPr lang="sv-SE" baseline="0" dirty="0" err="1" smtClean="0"/>
                        <a:t>each</a:t>
                      </a:r>
                      <a:r>
                        <a:rPr lang="sv-SE" baseline="0" dirty="0" smtClean="0"/>
                        <a:t> </a:t>
                      </a:r>
                      <a:r>
                        <a:rPr lang="sv-SE" baseline="0" dirty="0" err="1" smtClean="0"/>
                        <a:t>of</a:t>
                      </a:r>
                      <a:r>
                        <a:rPr lang="sv-SE" baseline="0" dirty="0" smtClean="0"/>
                        <a:t> 3 trophic </a:t>
                      </a:r>
                      <a:r>
                        <a:rPr lang="sv-SE" baseline="0" dirty="0" err="1" smtClean="0"/>
                        <a:t>levels</a:t>
                      </a:r>
                      <a:r>
                        <a:rPr lang="sv-SE" baseline="0" dirty="0" smtClean="0"/>
                        <a:t> (</a:t>
                      </a:r>
                      <a:r>
                        <a:rPr lang="sv-SE" baseline="0" dirty="0" err="1" smtClean="0"/>
                        <a:t>base</a:t>
                      </a:r>
                      <a:r>
                        <a:rPr lang="sv-SE" baseline="0" dirty="0" smtClean="0"/>
                        <a:t> </a:t>
                      </a:r>
                      <a:r>
                        <a:rPr lang="sv-SE" baseline="0" dirty="0" err="1" smtClean="0"/>
                        <a:t>dataset</a:t>
                      </a:r>
                      <a:r>
                        <a:rPr lang="sv-SE" baseline="0" dirty="0" smtClean="0"/>
                        <a:t>)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dirty="0" smtClean="0"/>
                        <a:t>1000</a:t>
                      </a:r>
                      <a:endParaRPr lang="sv-S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One</a:t>
                      </a:r>
                      <a:r>
                        <a:rPr lang="sv-SE" dirty="0" smtClean="0"/>
                        <a:t> long-term</a:t>
                      </a:r>
                      <a:r>
                        <a:rPr lang="sv-SE" baseline="0" dirty="0" smtClean="0"/>
                        <a:t> NOEC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dirty="0" smtClean="0"/>
                        <a:t>100</a:t>
                      </a:r>
                      <a:endParaRPr lang="sv-S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Two</a:t>
                      </a:r>
                      <a:r>
                        <a:rPr lang="sv-SE" dirty="0" smtClean="0"/>
                        <a:t> long-term </a:t>
                      </a:r>
                      <a:r>
                        <a:rPr lang="sv-SE" dirty="0" err="1" smtClean="0"/>
                        <a:t>NOECs</a:t>
                      </a:r>
                      <a:r>
                        <a:rPr lang="sv-SE" dirty="0" smtClean="0"/>
                        <a:t> from different trophic </a:t>
                      </a:r>
                      <a:r>
                        <a:rPr lang="sv-SE" dirty="0" err="1" smtClean="0"/>
                        <a:t>levels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dirty="0" smtClean="0"/>
                        <a:t>50</a:t>
                      </a:r>
                      <a:endParaRPr lang="sv-S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 smtClean="0"/>
                        <a:t>Long term </a:t>
                      </a:r>
                      <a:r>
                        <a:rPr lang="sv-SE" dirty="0" err="1" smtClean="0"/>
                        <a:t>NOECs</a:t>
                      </a:r>
                      <a:r>
                        <a:rPr lang="sv-SE" dirty="0" smtClean="0"/>
                        <a:t> from at </a:t>
                      </a:r>
                      <a:r>
                        <a:rPr lang="sv-SE" dirty="0" err="1" smtClean="0"/>
                        <a:t>least</a:t>
                      </a:r>
                      <a:r>
                        <a:rPr lang="sv-SE" dirty="0" smtClean="0"/>
                        <a:t> 3 species</a:t>
                      </a:r>
                      <a:r>
                        <a:rPr lang="sv-SE" baseline="0" dirty="0" smtClean="0"/>
                        <a:t> in </a:t>
                      </a:r>
                      <a:r>
                        <a:rPr lang="sv-SE" baseline="0" dirty="0" err="1" smtClean="0"/>
                        <a:t>three</a:t>
                      </a:r>
                      <a:r>
                        <a:rPr lang="sv-SE" baseline="0" dirty="0" smtClean="0"/>
                        <a:t> different trophic </a:t>
                      </a:r>
                      <a:r>
                        <a:rPr lang="sv-SE" baseline="0" dirty="0" err="1" smtClean="0"/>
                        <a:t>levels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dirty="0" smtClean="0"/>
                        <a:t>10</a:t>
                      </a:r>
                      <a:endParaRPr lang="sv-S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60478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 eaLnBrk="1" hangingPunct="1"/>
            <a:r>
              <a:rPr lang="en-GB" b="0" cap="none" dirty="0" smtClean="0"/>
              <a:t>Safety factors - </a:t>
            </a:r>
            <a:r>
              <a:rPr lang="en-GB" dirty="0" smtClean="0"/>
              <a:t>plant protection products</a:t>
            </a:r>
            <a:endParaRPr lang="en-GB" b="0" cap="none" dirty="0" smtClean="0"/>
          </a:p>
        </p:txBody>
      </p:sp>
      <p:sp>
        <p:nvSpPr>
          <p:cNvPr id="7" name="Platshållare för innehåll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TER (Toxicity Exposure Ratio) values are ”political values”, agreed in Regulation EU1107/2011, not scientifically based</a:t>
            </a:r>
          </a:p>
          <a:p>
            <a:pPr marL="0" lv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Examples:</a:t>
            </a:r>
          </a:p>
          <a:p>
            <a:pPr lvl="0"/>
            <a:r>
              <a:rPr lang="en-US" dirty="0" smtClean="0"/>
              <a:t>Acute toxicity to aquatic organisms: 	TER 100</a:t>
            </a:r>
          </a:p>
          <a:p>
            <a:r>
              <a:rPr lang="en-US" dirty="0" smtClean="0"/>
              <a:t>Acute toxicity to earthworm: 			TER 10</a:t>
            </a:r>
          </a:p>
          <a:p>
            <a:r>
              <a:rPr lang="en-US" dirty="0" smtClean="0"/>
              <a:t>Long-term toxicity to birds: 				TER 5</a:t>
            </a:r>
            <a:endParaRPr lang="en-US" dirty="0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9315767" y="3207447"/>
            <a:ext cx="8094028" cy="8766362"/>
          </a:xfrm>
          <a:prstGeom prst="rect">
            <a:avLst/>
          </a:prstGeom>
        </p:spPr>
        <p:txBody>
          <a:bodyPr lIns="183184" tIns="91592" rIns="183184" bIns="91592"/>
          <a:lstStyle/>
          <a:p>
            <a:pPr marL="1068591" indent="-1068591" defTabSz="1831873" eaLnBrk="0" hangingPunct="0">
              <a:spcBef>
                <a:spcPct val="20000"/>
              </a:spcBef>
              <a:buFontTx/>
              <a:buChar char="•"/>
              <a:defRPr/>
            </a:pPr>
            <a:endParaRPr lang="sv-SE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071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4458" y="935512"/>
            <a:ext cx="15577185" cy="1320524"/>
          </a:xfrm>
        </p:spPr>
        <p:txBody>
          <a:bodyPr/>
          <a:lstStyle/>
          <a:p>
            <a:pPr eaLnBrk="1" hangingPunct="1"/>
            <a:r>
              <a:rPr lang="sv-SE" sz="8800" dirty="0" err="1" smtClean="0"/>
              <a:t>Topics</a:t>
            </a:r>
            <a:endParaRPr lang="sv-SE" sz="8800" dirty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12556" y="2975164"/>
            <a:ext cx="12265125" cy="7958136"/>
          </a:xfrm>
        </p:spPr>
        <p:txBody>
          <a:bodyPr/>
          <a:lstStyle/>
          <a:p>
            <a:pPr marL="1030427" indent="-1030427">
              <a:lnSpc>
                <a:spcPct val="120000"/>
              </a:lnSpc>
              <a:buFont typeface="+mj-lt"/>
              <a:buAutoNum type="arabicPeriod"/>
            </a:pPr>
            <a:r>
              <a:rPr lang="sv-SE" sz="5600" dirty="0" err="1"/>
              <a:t>Why</a:t>
            </a:r>
            <a:r>
              <a:rPr lang="sv-SE" sz="5600" dirty="0"/>
              <a:t> </a:t>
            </a:r>
            <a:r>
              <a:rPr lang="sv-SE" sz="5600" dirty="0" smtClean="0"/>
              <a:t>do </a:t>
            </a:r>
            <a:r>
              <a:rPr lang="sv-SE" sz="5600" dirty="0"/>
              <a:t>an environmental risk </a:t>
            </a:r>
            <a:r>
              <a:rPr lang="sv-SE" sz="5600" dirty="0" err="1"/>
              <a:t>assessment</a:t>
            </a:r>
            <a:r>
              <a:rPr lang="sv-SE" sz="5600" dirty="0"/>
              <a:t>?</a:t>
            </a:r>
          </a:p>
          <a:p>
            <a:pPr marL="1030427" indent="-1030427">
              <a:lnSpc>
                <a:spcPct val="120000"/>
              </a:lnSpc>
              <a:buFont typeface="+mj-lt"/>
              <a:buAutoNum type="arabicPeriod"/>
            </a:pPr>
            <a:r>
              <a:rPr lang="sv-SE" sz="5600" dirty="0" err="1"/>
              <a:t>Which</a:t>
            </a:r>
            <a:r>
              <a:rPr lang="sv-SE" sz="5600" dirty="0"/>
              <a:t> parts of the </a:t>
            </a:r>
            <a:r>
              <a:rPr lang="sv-SE" sz="5600" dirty="0" err="1"/>
              <a:t>environment</a:t>
            </a:r>
            <a:r>
              <a:rPr lang="sv-SE" sz="5600" dirty="0"/>
              <a:t>?</a:t>
            </a:r>
          </a:p>
          <a:p>
            <a:pPr marL="1030427" indent="-1030427">
              <a:lnSpc>
                <a:spcPct val="120000"/>
              </a:lnSpc>
              <a:buFont typeface="+mj-lt"/>
              <a:buAutoNum type="arabicPeriod"/>
            </a:pPr>
            <a:r>
              <a:rPr lang="sv-SE" sz="5600" dirty="0" err="1"/>
              <a:t>What</a:t>
            </a:r>
            <a:r>
              <a:rPr lang="sv-SE" sz="5600" dirty="0"/>
              <a:t> </a:t>
            </a:r>
            <a:r>
              <a:rPr lang="sv-SE" sz="5600" dirty="0" err="1"/>
              <a:t>tools</a:t>
            </a:r>
            <a:r>
              <a:rPr lang="sv-SE" sz="5600" dirty="0"/>
              <a:t> do </a:t>
            </a:r>
            <a:r>
              <a:rPr lang="sv-SE" sz="5600" dirty="0" err="1"/>
              <a:t>we</a:t>
            </a:r>
            <a:r>
              <a:rPr lang="sv-SE" sz="5600" dirty="0"/>
              <a:t> </a:t>
            </a:r>
            <a:r>
              <a:rPr lang="sv-SE" sz="5600" dirty="0" err="1"/>
              <a:t>have</a:t>
            </a:r>
            <a:r>
              <a:rPr lang="sv-SE" sz="5600" dirty="0"/>
              <a:t> to </a:t>
            </a:r>
            <a:r>
              <a:rPr lang="sv-SE" sz="5600" dirty="0" err="1"/>
              <a:t>estimate</a:t>
            </a:r>
            <a:r>
              <a:rPr lang="sv-SE" sz="5600" dirty="0"/>
              <a:t> the exposure?</a:t>
            </a:r>
          </a:p>
          <a:p>
            <a:pPr marL="1030427" indent="-1030427">
              <a:lnSpc>
                <a:spcPct val="120000"/>
              </a:lnSpc>
              <a:buFont typeface="+mj-lt"/>
              <a:buAutoNum type="arabicPeriod"/>
            </a:pPr>
            <a:r>
              <a:rPr lang="sv-SE" sz="5600" dirty="0" err="1"/>
              <a:t>What</a:t>
            </a:r>
            <a:r>
              <a:rPr lang="sv-SE" sz="5600" dirty="0"/>
              <a:t> </a:t>
            </a:r>
            <a:r>
              <a:rPr lang="sv-SE" sz="5600" dirty="0" err="1"/>
              <a:t>tools</a:t>
            </a:r>
            <a:r>
              <a:rPr lang="sv-SE" sz="5600" dirty="0"/>
              <a:t> do </a:t>
            </a:r>
            <a:r>
              <a:rPr lang="sv-SE" sz="5600" dirty="0" err="1"/>
              <a:t>we</a:t>
            </a:r>
            <a:r>
              <a:rPr lang="sv-SE" sz="5600" dirty="0"/>
              <a:t> </a:t>
            </a:r>
            <a:r>
              <a:rPr lang="sv-SE" sz="5600" dirty="0" err="1"/>
              <a:t>have</a:t>
            </a:r>
            <a:r>
              <a:rPr lang="sv-SE" sz="5600" dirty="0"/>
              <a:t> </a:t>
            </a:r>
            <a:r>
              <a:rPr lang="sv-SE" sz="5600" dirty="0" err="1"/>
              <a:t>to</a:t>
            </a:r>
            <a:r>
              <a:rPr lang="sv-SE" sz="5600" dirty="0"/>
              <a:t> </a:t>
            </a:r>
            <a:r>
              <a:rPr lang="sv-SE" sz="5600" dirty="0" err="1"/>
              <a:t>estimate</a:t>
            </a:r>
            <a:r>
              <a:rPr lang="sv-SE" sz="5600" dirty="0"/>
              <a:t> the risk?</a:t>
            </a:r>
          </a:p>
          <a:p>
            <a:pPr marL="0" indent="0">
              <a:lnSpc>
                <a:spcPct val="120000"/>
              </a:lnSpc>
              <a:buNone/>
            </a:pPr>
            <a:endParaRPr lang="sv-SE" sz="5600" dirty="0"/>
          </a:p>
          <a:p>
            <a:pPr marL="0" indent="0">
              <a:buNone/>
            </a:pP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367855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 eaLnBrk="1" hangingPunct="1"/>
            <a:r>
              <a:rPr lang="en-GB" b="0" cap="none" dirty="0" smtClean="0"/>
              <a:t>Risk assessment - </a:t>
            </a:r>
            <a:r>
              <a:rPr lang="en-GB" dirty="0" smtClean="0"/>
              <a:t>plant protection products</a:t>
            </a:r>
            <a:endParaRPr lang="en-GB" b="0" cap="none" dirty="0" smtClean="0"/>
          </a:p>
        </p:txBody>
      </p:sp>
      <p:sp>
        <p:nvSpPr>
          <p:cNvPr id="7" name="Platshållare för innehåll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sv-SE" dirty="0" smtClean="0"/>
              <a:t>1. </a:t>
            </a:r>
            <a:r>
              <a:rPr lang="sv-SE" dirty="0" err="1" smtClean="0"/>
              <a:t>Compare</a:t>
            </a:r>
            <a:r>
              <a:rPr lang="sv-SE" dirty="0" smtClean="0"/>
              <a:t> </a:t>
            </a:r>
            <a:r>
              <a:rPr lang="sv-SE" dirty="0"/>
              <a:t>estimated </a:t>
            </a:r>
            <a:r>
              <a:rPr lang="sv-SE" dirty="0" err="1"/>
              <a:t>concentration</a:t>
            </a:r>
            <a:r>
              <a:rPr lang="sv-SE" dirty="0"/>
              <a:t> in the </a:t>
            </a:r>
            <a:r>
              <a:rPr lang="sv-SE" dirty="0" err="1"/>
              <a:t>environment</a:t>
            </a:r>
            <a:r>
              <a:rPr lang="sv-SE" dirty="0"/>
              <a:t> </a:t>
            </a:r>
            <a:r>
              <a:rPr lang="sv-SE" dirty="0" err="1"/>
              <a:t>with</a:t>
            </a:r>
            <a:r>
              <a:rPr lang="sv-SE" dirty="0"/>
              <a:t> </a:t>
            </a:r>
            <a:r>
              <a:rPr lang="sv-SE" dirty="0" err="1" smtClean="0"/>
              <a:t>compartment</a:t>
            </a:r>
            <a:r>
              <a:rPr lang="sv-SE" dirty="0" smtClean="0"/>
              <a:t> </a:t>
            </a:r>
            <a:r>
              <a:rPr lang="sv-SE" dirty="0" err="1" smtClean="0"/>
              <a:t>effect</a:t>
            </a:r>
            <a:r>
              <a:rPr lang="sv-SE" dirty="0" smtClean="0"/>
              <a:t> </a:t>
            </a:r>
            <a:r>
              <a:rPr lang="sv-SE" dirty="0" err="1" smtClean="0"/>
              <a:t>concentations</a:t>
            </a:r>
            <a:endParaRPr lang="sv-SE" dirty="0" smtClean="0"/>
          </a:p>
          <a:p>
            <a:pPr marL="0" indent="0">
              <a:buNone/>
              <a:defRPr/>
            </a:pPr>
            <a:r>
              <a:rPr lang="sv-SE" dirty="0" smtClean="0"/>
              <a:t>is </a:t>
            </a:r>
            <a:r>
              <a:rPr lang="sv-SE" dirty="0" err="1"/>
              <a:t>calculation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Toxicity</a:t>
            </a:r>
            <a:r>
              <a:rPr lang="sv-SE" dirty="0"/>
              <a:t> Exposure </a:t>
            </a:r>
            <a:r>
              <a:rPr lang="sv-SE" dirty="0" err="1"/>
              <a:t>Ratio</a:t>
            </a:r>
            <a:r>
              <a:rPr lang="sv-SE" dirty="0"/>
              <a:t> (TER</a:t>
            </a:r>
            <a:r>
              <a:rPr lang="sv-SE" dirty="0" smtClean="0"/>
              <a:t>)</a:t>
            </a:r>
            <a:endParaRPr lang="sv-SE" dirty="0"/>
          </a:p>
          <a:p>
            <a:pPr marL="0" indent="0">
              <a:buNone/>
              <a:defRPr/>
            </a:pPr>
            <a:endParaRPr lang="sv-SE" dirty="0" smtClean="0"/>
          </a:p>
          <a:p>
            <a:pPr marL="0" indent="0">
              <a:buNone/>
              <a:defRPr/>
            </a:pPr>
            <a:r>
              <a:rPr lang="sv-SE" dirty="0" smtClean="0"/>
              <a:t>2. </a:t>
            </a:r>
            <a:r>
              <a:rPr lang="sv-SE" dirty="0" err="1" smtClean="0"/>
              <a:t>Compare</a:t>
            </a:r>
            <a:r>
              <a:rPr lang="sv-SE" dirty="0" smtClean="0"/>
              <a:t> </a:t>
            </a:r>
            <a:r>
              <a:rPr lang="sv-SE" dirty="0" err="1"/>
              <a:t>with</a:t>
            </a:r>
            <a:r>
              <a:rPr lang="sv-SE" dirty="0"/>
              <a:t> </a:t>
            </a:r>
            <a:r>
              <a:rPr lang="sv-SE" dirty="0" err="1"/>
              <a:t>safety</a:t>
            </a:r>
            <a:r>
              <a:rPr lang="sv-SE" dirty="0"/>
              <a:t> </a:t>
            </a:r>
            <a:r>
              <a:rPr lang="sv-SE" dirty="0" err="1" smtClean="0"/>
              <a:t>factor</a:t>
            </a:r>
            <a:endParaRPr lang="sv-SE" dirty="0" smtClean="0"/>
          </a:p>
          <a:p>
            <a:pPr marL="0" indent="0">
              <a:buNone/>
              <a:defRPr/>
            </a:pPr>
            <a:r>
              <a:rPr lang="sv-SE" dirty="0" err="1" smtClean="0"/>
              <a:t>Generally</a:t>
            </a:r>
            <a:r>
              <a:rPr lang="sv-SE" dirty="0" smtClean="0"/>
              <a:t>:</a:t>
            </a:r>
            <a:endParaRPr lang="sv-SE" dirty="0"/>
          </a:p>
          <a:p>
            <a:pPr marL="0" indent="0">
              <a:buNone/>
              <a:defRPr/>
            </a:pPr>
            <a:r>
              <a:rPr lang="sv-SE" dirty="0"/>
              <a:t>TER &gt; </a:t>
            </a:r>
            <a:r>
              <a:rPr lang="sv-SE" dirty="0" err="1"/>
              <a:t>safety</a:t>
            </a:r>
            <a:r>
              <a:rPr lang="sv-SE" dirty="0"/>
              <a:t> </a:t>
            </a:r>
            <a:r>
              <a:rPr lang="sv-SE" dirty="0" err="1"/>
              <a:t>factor</a:t>
            </a:r>
            <a:r>
              <a:rPr lang="sv-SE" dirty="0"/>
              <a:t> </a:t>
            </a:r>
            <a:r>
              <a:rPr lang="sv-SE" dirty="0">
                <a:sym typeface="Symbol"/>
              </a:rPr>
              <a:t> </a:t>
            </a:r>
            <a:r>
              <a:rPr lang="sv-SE" dirty="0">
                <a:solidFill>
                  <a:srgbClr val="00B050"/>
                </a:solidFill>
                <a:sym typeface="Symbol"/>
              </a:rPr>
              <a:t>OK</a:t>
            </a:r>
          </a:p>
          <a:p>
            <a:pPr marL="0" indent="0">
              <a:buNone/>
              <a:defRPr/>
            </a:pPr>
            <a:r>
              <a:rPr lang="sv-SE" dirty="0" smtClean="0">
                <a:solidFill>
                  <a:srgbClr val="000000"/>
                </a:solidFill>
                <a:sym typeface="Symbol"/>
              </a:rPr>
              <a:t>TER </a:t>
            </a:r>
            <a:r>
              <a:rPr lang="sv-SE" dirty="0">
                <a:solidFill>
                  <a:srgbClr val="000000"/>
                </a:solidFill>
                <a:sym typeface="Symbol"/>
              </a:rPr>
              <a:t>&lt; </a:t>
            </a:r>
            <a:r>
              <a:rPr lang="sv-SE" dirty="0" err="1">
                <a:solidFill>
                  <a:srgbClr val="000000"/>
                </a:solidFill>
                <a:sym typeface="Symbol"/>
              </a:rPr>
              <a:t>safety</a:t>
            </a:r>
            <a:r>
              <a:rPr lang="sv-SE" dirty="0">
                <a:solidFill>
                  <a:srgbClr val="000000"/>
                </a:solidFill>
                <a:sym typeface="Symbol"/>
              </a:rPr>
              <a:t> </a:t>
            </a:r>
            <a:r>
              <a:rPr lang="sv-SE" dirty="0" err="1">
                <a:solidFill>
                  <a:srgbClr val="000000"/>
                </a:solidFill>
                <a:sym typeface="Symbol"/>
              </a:rPr>
              <a:t>factor</a:t>
            </a:r>
            <a:r>
              <a:rPr lang="sv-SE" dirty="0">
                <a:solidFill>
                  <a:srgbClr val="000000"/>
                </a:solidFill>
                <a:sym typeface="Symbol"/>
              </a:rPr>
              <a:t> </a:t>
            </a:r>
            <a:r>
              <a:rPr lang="sv-SE" dirty="0">
                <a:sym typeface="Symbol"/>
              </a:rPr>
              <a:t> </a:t>
            </a:r>
            <a:r>
              <a:rPr lang="sv-SE" dirty="0" smtClean="0">
                <a:solidFill>
                  <a:srgbClr val="FF0000"/>
                </a:solidFill>
                <a:sym typeface="Symbol"/>
              </a:rPr>
              <a:t>RISK</a:t>
            </a:r>
            <a:endParaRPr lang="sv-SE" dirty="0">
              <a:solidFill>
                <a:srgbClr val="FF0000"/>
              </a:solidFill>
              <a:sym typeface="Symbol"/>
            </a:endParaRPr>
          </a:p>
          <a:p>
            <a:pPr marL="0" indent="0">
              <a:buNone/>
              <a:defRPr/>
            </a:pPr>
            <a:endParaRPr lang="sv-SE" dirty="0" smtClean="0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9315767" y="3207447"/>
            <a:ext cx="8094028" cy="8766362"/>
          </a:xfrm>
          <a:prstGeom prst="rect">
            <a:avLst/>
          </a:prstGeom>
        </p:spPr>
        <p:txBody>
          <a:bodyPr lIns="183184" tIns="91592" rIns="183184" bIns="91592"/>
          <a:lstStyle/>
          <a:p>
            <a:pPr marL="1068591" indent="-1068591" defTabSz="1831873" eaLnBrk="0" hangingPunct="0">
              <a:spcBef>
                <a:spcPct val="20000"/>
              </a:spcBef>
              <a:buFontTx/>
              <a:buChar char="•"/>
              <a:defRPr/>
            </a:pPr>
            <a:endParaRPr lang="sv-SE" kern="0" dirty="0">
              <a:latin typeface="+mn-lt"/>
            </a:endParaRPr>
          </a:p>
        </p:txBody>
      </p:sp>
      <p:grpSp>
        <p:nvGrpSpPr>
          <p:cNvPr id="15" name="Grupp 14"/>
          <p:cNvGrpSpPr/>
          <p:nvPr/>
        </p:nvGrpSpPr>
        <p:grpSpPr>
          <a:xfrm>
            <a:off x="9595098" y="6473600"/>
            <a:ext cx="8157992" cy="5500209"/>
            <a:chOff x="4572000" y="2780928"/>
            <a:chExt cx="4070516" cy="2744070"/>
          </a:xfrm>
        </p:grpSpPr>
        <p:grpSp>
          <p:nvGrpSpPr>
            <p:cNvPr id="12" name="Grupp 11"/>
            <p:cNvGrpSpPr/>
            <p:nvPr/>
          </p:nvGrpSpPr>
          <p:grpSpPr>
            <a:xfrm>
              <a:off x="4572000" y="3157363"/>
              <a:ext cx="4070516" cy="2367635"/>
              <a:chOff x="4019959" y="3157363"/>
              <a:chExt cx="4622557" cy="2367635"/>
            </a:xfrm>
          </p:grpSpPr>
          <p:sp>
            <p:nvSpPr>
              <p:cNvPr id="2" name="Cylinder 1"/>
              <p:cNvSpPr/>
              <p:nvPr/>
            </p:nvSpPr>
            <p:spPr>
              <a:xfrm>
                <a:off x="4019959" y="3157363"/>
                <a:ext cx="4622557" cy="2367635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" name="Frihandsfigur 3"/>
              <p:cNvSpPr/>
              <p:nvPr/>
            </p:nvSpPr>
            <p:spPr>
              <a:xfrm>
                <a:off x="6804248" y="3892657"/>
                <a:ext cx="1411745" cy="897047"/>
              </a:xfrm>
              <a:custGeom>
                <a:avLst/>
                <a:gdLst>
                  <a:gd name="connsiteX0" fmla="*/ 1367161 w 1411745"/>
                  <a:gd name="connsiteY0" fmla="*/ 402 h 897047"/>
                  <a:gd name="connsiteX1" fmla="*/ 1384916 w 1411745"/>
                  <a:gd name="connsiteY1" fmla="*/ 44790 h 897047"/>
                  <a:gd name="connsiteX2" fmla="*/ 1393794 w 1411745"/>
                  <a:gd name="connsiteY2" fmla="*/ 98056 h 897047"/>
                  <a:gd name="connsiteX3" fmla="*/ 1402671 w 1411745"/>
                  <a:gd name="connsiteY3" fmla="*/ 808270 h 897047"/>
                  <a:gd name="connsiteX4" fmla="*/ 1384916 w 1411745"/>
                  <a:gd name="connsiteY4" fmla="*/ 826025 h 897047"/>
                  <a:gd name="connsiteX5" fmla="*/ 1367161 w 1411745"/>
                  <a:gd name="connsiteY5" fmla="*/ 799392 h 897047"/>
                  <a:gd name="connsiteX6" fmla="*/ 1349405 w 1411745"/>
                  <a:gd name="connsiteY6" fmla="*/ 781637 h 897047"/>
                  <a:gd name="connsiteX7" fmla="*/ 1313895 w 1411745"/>
                  <a:gd name="connsiteY7" fmla="*/ 728371 h 897047"/>
                  <a:gd name="connsiteX8" fmla="*/ 1305017 w 1411745"/>
                  <a:gd name="connsiteY8" fmla="*/ 701738 h 897047"/>
                  <a:gd name="connsiteX9" fmla="*/ 1278384 w 1411745"/>
                  <a:gd name="connsiteY9" fmla="*/ 675105 h 897047"/>
                  <a:gd name="connsiteX10" fmla="*/ 1260629 w 1411745"/>
                  <a:gd name="connsiteY10" fmla="*/ 648472 h 897047"/>
                  <a:gd name="connsiteX11" fmla="*/ 1242873 w 1411745"/>
                  <a:gd name="connsiteY11" fmla="*/ 612961 h 897047"/>
                  <a:gd name="connsiteX12" fmla="*/ 1216240 w 1411745"/>
                  <a:gd name="connsiteY12" fmla="*/ 595206 h 897047"/>
                  <a:gd name="connsiteX13" fmla="*/ 1198485 w 1411745"/>
                  <a:gd name="connsiteY13" fmla="*/ 559695 h 897047"/>
                  <a:gd name="connsiteX14" fmla="*/ 1189607 w 1411745"/>
                  <a:gd name="connsiteY14" fmla="*/ 533062 h 897047"/>
                  <a:gd name="connsiteX15" fmla="*/ 1145219 w 1411745"/>
                  <a:gd name="connsiteY15" fmla="*/ 479796 h 897047"/>
                  <a:gd name="connsiteX16" fmla="*/ 1109708 w 1411745"/>
                  <a:gd name="connsiteY16" fmla="*/ 426530 h 897047"/>
                  <a:gd name="connsiteX17" fmla="*/ 1100831 w 1411745"/>
                  <a:gd name="connsiteY17" fmla="*/ 399897 h 897047"/>
                  <a:gd name="connsiteX18" fmla="*/ 1074198 w 1411745"/>
                  <a:gd name="connsiteY18" fmla="*/ 382142 h 897047"/>
                  <a:gd name="connsiteX19" fmla="*/ 1056442 w 1411745"/>
                  <a:gd name="connsiteY19" fmla="*/ 355509 h 897047"/>
                  <a:gd name="connsiteX20" fmla="*/ 1047565 w 1411745"/>
                  <a:gd name="connsiteY20" fmla="*/ 328876 h 897047"/>
                  <a:gd name="connsiteX21" fmla="*/ 1029809 w 1411745"/>
                  <a:gd name="connsiteY21" fmla="*/ 311121 h 897047"/>
                  <a:gd name="connsiteX22" fmla="*/ 994299 w 1411745"/>
                  <a:gd name="connsiteY22" fmla="*/ 266732 h 897047"/>
                  <a:gd name="connsiteX23" fmla="*/ 967666 w 1411745"/>
                  <a:gd name="connsiteY23" fmla="*/ 213466 h 897047"/>
                  <a:gd name="connsiteX24" fmla="*/ 949910 w 1411745"/>
                  <a:gd name="connsiteY24" fmla="*/ 195711 h 897047"/>
                  <a:gd name="connsiteX25" fmla="*/ 914400 w 1411745"/>
                  <a:gd name="connsiteY25" fmla="*/ 151322 h 897047"/>
                  <a:gd name="connsiteX26" fmla="*/ 887767 w 1411745"/>
                  <a:gd name="connsiteY26" fmla="*/ 142445 h 897047"/>
                  <a:gd name="connsiteX27" fmla="*/ 861134 w 1411745"/>
                  <a:gd name="connsiteY27" fmla="*/ 124689 h 897047"/>
                  <a:gd name="connsiteX28" fmla="*/ 807868 w 1411745"/>
                  <a:gd name="connsiteY28" fmla="*/ 106934 h 897047"/>
                  <a:gd name="connsiteX29" fmla="*/ 745724 w 1411745"/>
                  <a:gd name="connsiteY29" fmla="*/ 89179 h 897047"/>
                  <a:gd name="connsiteX30" fmla="*/ 692458 w 1411745"/>
                  <a:gd name="connsiteY30" fmla="*/ 80301 h 897047"/>
                  <a:gd name="connsiteX31" fmla="*/ 585926 w 1411745"/>
                  <a:gd name="connsiteY31" fmla="*/ 53668 h 897047"/>
                  <a:gd name="connsiteX32" fmla="*/ 301840 w 1411745"/>
                  <a:gd name="connsiteY32" fmla="*/ 62546 h 897047"/>
                  <a:gd name="connsiteX33" fmla="*/ 204186 w 1411745"/>
                  <a:gd name="connsiteY33" fmla="*/ 89179 h 897047"/>
                  <a:gd name="connsiteX34" fmla="*/ 150920 w 1411745"/>
                  <a:gd name="connsiteY34" fmla="*/ 115812 h 897047"/>
                  <a:gd name="connsiteX35" fmla="*/ 133165 w 1411745"/>
                  <a:gd name="connsiteY35" fmla="*/ 142445 h 897047"/>
                  <a:gd name="connsiteX36" fmla="*/ 71021 w 1411745"/>
                  <a:gd name="connsiteY36" fmla="*/ 204589 h 897047"/>
                  <a:gd name="connsiteX37" fmla="*/ 26633 w 1411745"/>
                  <a:gd name="connsiteY37" fmla="*/ 257855 h 897047"/>
                  <a:gd name="connsiteX38" fmla="*/ 8877 w 1411745"/>
                  <a:gd name="connsiteY38" fmla="*/ 319998 h 897047"/>
                  <a:gd name="connsiteX39" fmla="*/ 0 w 1411745"/>
                  <a:gd name="connsiteY39" fmla="*/ 346631 h 897047"/>
                  <a:gd name="connsiteX40" fmla="*/ 8877 w 1411745"/>
                  <a:gd name="connsiteY40" fmla="*/ 595206 h 897047"/>
                  <a:gd name="connsiteX41" fmla="*/ 17755 w 1411745"/>
                  <a:gd name="connsiteY41" fmla="*/ 621839 h 897047"/>
                  <a:gd name="connsiteX42" fmla="*/ 53266 w 1411745"/>
                  <a:gd name="connsiteY42" fmla="*/ 666227 h 897047"/>
                  <a:gd name="connsiteX43" fmla="*/ 71021 w 1411745"/>
                  <a:gd name="connsiteY43" fmla="*/ 692860 h 897047"/>
                  <a:gd name="connsiteX44" fmla="*/ 79899 w 1411745"/>
                  <a:gd name="connsiteY44" fmla="*/ 719493 h 897047"/>
                  <a:gd name="connsiteX45" fmla="*/ 124287 w 1411745"/>
                  <a:gd name="connsiteY45" fmla="*/ 755004 h 897047"/>
                  <a:gd name="connsiteX46" fmla="*/ 142042 w 1411745"/>
                  <a:gd name="connsiteY46" fmla="*/ 781637 h 897047"/>
                  <a:gd name="connsiteX47" fmla="*/ 213064 w 1411745"/>
                  <a:gd name="connsiteY47" fmla="*/ 834903 h 897047"/>
                  <a:gd name="connsiteX48" fmla="*/ 239697 w 1411745"/>
                  <a:gd name="connsiteY48" fmla="*/ 843781 h 897047"/>
                  <a:gd name="connsiteX49" fmla="*/ 301840 w 1411745"/>
                  <a:gd name="connsiteY49" fmla="*/ 879291 h 897047"/>
                  <a:gd name="connsiteX50" fmla="*/ 355106 w 1411745"/>
                  <a:gd name="connsiteY50" fmla="*/ 897047 h 897047"/>
                  <a:gd name="connsiteX51" fmla="*/ 674703 w 1411745"/>
                  <a:gd name="connsiteY51" fmla="*/ 879291 h 897047"/>
                  <a:gd name="connsiteX52" fmla="*/ 727969 w 1411745"/>
                  <a:gd name="connsiteY52" fmla="*/ 861536 h 897047"/>
                  <a:gd name="connsiteX53" fmla="*/ 763479 w 1411745"/>
                  <a:gd name="connsiteY53" fmla="*/ 852658 h 897047"/>
                  <a:gd name="connsiteX54" fmla="*/ 816745 w 1411745"/>
                  <a:gd name="connsiteY54" fmla="*/ 817148 h 897047"/>
                  <a:gd name="connsiteX55" fmla="*/ 870011 w 1411745"/>
                  <a:gd name="connsiteY55" fmla="*/ 799392 h 897047"/>
                  <a:gd name="connsiteX56" fmla="*/ 914400 w 1411745"/>
                  <a:gd name="connsiteY56" fmla="*/ 763882 h 897047"/>
                  <a:gd name="connsiteX57" fmla="*/ 932155 w 1411745"/>
                  <a:gd name="connsiteY57" fmla="*/ 746126 h 897047"/>
                  <a:gd name="connsiteX58" fmla="*/ 958788 w 1411745"/>
                  <a:gd name="connsiteY58" fmla="*/ 737249 h 897047"/>
                  <a:gd name="connsiteX59" fmla="*/ 994299 w 1411745"/>
                  <a:gd name="connsiteY59" fmla="*/ 683983 h 897047"/>
                  <a:gd name="connsiteX60" fmla="*/ 1012054 w 1411745"/>
                  <a:gd name="connsiteY60" fmla="*/ 657350 h 897047"/>
                  <a:gd name="connsiteX61" fmla="*/ 1038687 w 1411745"/>
                  <a:gd name="connsiteY61" fmla="*/ 612961 h 897047"/>
                  <a:gd name="connsiteX62" fmla="*/ 1074198 w 1411745"/>
                  <a:gd name="connsiteY62" fmla="*/ 506429 h 897047"/>
                  <a:gd name="connsiteX63" fmla="*/ 1091953 w 1411745"/>
                  <a:gd name="connsiteY63" fmla="*/ 453163 h 897047"/>
                  <a:gd name="connsiteX64" fmla="*/ 1127464 w 1411745"/>
                  <a:gd name="connsiteY64" fmla="*/ 408775 h 897047"/>
                  <a:gd name="connsiteX65" fmla="*/ 1171852 w 1411745"/>
                  <a:gd name="connsiteY65" fmla="*/ 364387 h 897047"/>
                  <a:gd name="connsiteX66" fmla="*/ 1207363 w 1411745"/>
                  <a:gd name="connsiteY66" fmla="*/ 311121 h 897047"/>
                  <a:gd name="connsiteX67" fmla="*/ 1233996 w 1411745"/>
                  <a:gd name="connsiteY67" fmla="*/ 257855 h 897047"/>
                  <a:gd name="connsiteX68" fmla="*/ 1251751 w 1411745"/>
                  <a:gd name="connsiteY68" fmla="*/ 204589 h 897047"/>
                  <a:gd name="connsiteX69" fmla="*/ 1260629 w 1411745"/>
                  <a:gd name="connsiteY69" fmla="*/ 177956 h 897047"/>
                  <a:gd name="connsiteX70" fmla="*/ 1296139 w 1411745"/>
                  <a:gd name="connsiteY70" fmla="*/ 124689 h 897047"/>
                  <a:gd name="connsiteX71" fmla="*/ 1358283 w 1411745"/>
                  <a:gd name="connsiteY71" fmla="*/ 71423 h 897047"/>
                  <a:gd name="connsiteX72" fmla="*/ 1367161 w 1411745"/>
                  <a:gd name="connsiteY72" fmla="*/ 402 h 897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411745" h="897047">
                    <a:moveTo>
                      <a:pt x="1367161" y="402"/>
                    </a:moveTo>
                    <a:cubicBezTo>
                      <a:pt x="1371600" y="-4037"/>
                      <a:pt x="1380723" y="29416"/>
                      <a:pt x="1384916" y="44790"/>
                    </a:cubicBezTo>
                    <a:cubicBezTo>
                      <a:pt x="1389652" y="62156"/>
                      <a:pt x="1393376" y="80061"/>
                      <a:pt x="1393794" y="98056"/>
                    </a:cubicBezTo>
                    <a:cubicBezTo>
                      <a:pt x="1399298" y="334748"/>
                      <a:pt x="1396968" y="571582"/>
                      <a:pt x="1402671" y="808270"/>
                    </a:cubicBezTo>
                    <a:cubicBezTo>
                      <a:pt x="1403438" y="840090"/>
                      <a:pt x="1431497" y="841553"/>
                      <a:pt x="1384916" y="826025"/>
                    </a:cubicBezTo>
                    <a:cubicBezTo>
                      <a:pt x="1378998" y="817147"/>
                      <a:pt x="1373826" y="807723"/>
                      <a:pt x="1367161" y="799392"/>
                    </a:cubicBezTo>
                    <a:cubicBezTo>
                      <a:pt x="1361932" y="792856"/>
                      <a:pt x="1354427" y="788333"/>
                      <a:pt x="1349405" y="781637"/>
                    </a:cubicBezTo>
                    <a:cubicBezTo>
                      <a:pt x="1336601" y="764566"/>
                      <a:pt x="1320643" y="748615"/>
                      <a:pt x="1313895" y="728371"/>
                    </a:cubicBezTo>
                    <a:cubicBezTo>
                      <a:pt x="1310936" y="719493"/>
                      <a:pt x="1310208" y="709524"/>
                      <a:pt x="1305017" y="701738"/>
                    </a:cubicBezTo>
                    <a:cubicBezTo>
                      <a:pt x="1298053" y="691292"/>
                      <a:pt x="1286421" y="684750"/>
                      <a:pt x="1278384" y="675105"/>
                    </a:cubicBezTo>
                    <a:cubicBezTo>
                      <a:pt x="1271554" y="666908"/>
                      <a:pt x="1265923" y="657736"/>
                      <a:pt x="1260629" y="648472"/>
                    </a:cubicBezTo>
                    <a:cubicBezTo>
                      <a:pt x="1254063" y="636981"/>
                      <a:pt x="1251345" y="623128"/>
                      <a:pt x="1242873" y="612961"/>
                    </a:cubicBezTo>
                    <a:cubicBezTo>
                      <a:pt x="1236042" y="604764"/>
                      <a:pt x="1225118" y="601124"/>
                      <a:pt x="1216240" y="595206"/>
                    </a:cubicBezTo>
                    <a:cubicBezTo>
                      <a:pt x="1210322" y="583369"/>
                      <a:pt x="1203698" y="571859"/>
                      <a:pt x="1198485" y="559695"/>
                    </a:cubicBezTo>
                    <a:cubicBezTo>
                      <a:pt x="1194799" y="551094"/>
                      <a:pt x="1194798" y="540848"/>
                      <a:pt x="1189607" y="533062"/>
                    </a:cubicBezTo>
                    <a:cubicBezTo>
                      <a:pt x="1150339" y="474160"/>
                      <a:pt x="1174265" y="537887"/>
                      <a:pt x="1145219" y="479796"/>
                    </a:cubicBezTo>
                    <a:cubicBezTo>
                      <a:pt x="1119524" y="428406"/>
                      <a:pt x="1160194" y="477016"/>
                      <a:pt x="1109708" y="426530"/>
                    </a:cubicBezTo>
                    <a:cubicBezTo>
                      <a:pt x="1106749" y="417652"/>
                      <a:pt x="1106677" y="407204"/>
                      <a:pt x="1100831" y="399897"/>
                    </a:cubicBezTo>
                    <a:cubicBezTo>
                      <a:pt x="1094166" y="391565"/>
                      <a:pt x="1081743" y="389686"/>
                      <a:pt x="1074198" y="382142"/>
                    </a:cubicBezTo>
                    <a:cubicBezTo>
                      <a:pt x="1066653" y="374597"/>
                      <a:pt x="1062361" y="364387"/>
                      <a:pt x="1056442" y="355509"/>
                    </a:cubicBezTo>
                    <a:cubicBezTo>
                      <a:pt x="1053483" y="346631"/>
                      <a:pt x="1052380" y="336900"/>
                      <a:pt x="1047565" y="328876"/>
                    </a:cubicBezTo>
                    <a:cubicBezTo>
                      <a:pt x="1043259" y="321699"/>
                      <a:pt x="1035038" y="317657"/>
                      <a:pt x="1029809" y="311121"/>
                    </a:cubicBezTo>
                    <a:cubicBezTo>
                      <a:pt x="985002" y="255113"/>
                      <a:pt x="1037178" y="309613"/>
                      <a:pt x="994299" y="266732"/>
                    </a:cubicBezTo>
                    <a:cubicBezTo>
                      <a:pt x="984923" y="238604"/>
                      <a:pt x="987333" y="238049"/>
                      <a:pt x="967666" y="213466"/>
                    </a:cubicBezTo>
                    <a:cubicBezTo>
                      <a:pt x="962437" y="206930"/>
                      <a:pt x="955139" y="202247"/>
                      <a:pt x="949910" y="195711"/>
                    </a:cubicBezTo>
                    <a:cubicBezTo>
                      <a:pt x="938745" y="181755"/>
                      <a:pt x="930887" y="161214"/>
                      <a:pt x="914400" y="151322"/>
                    </a:cubicBezTo>
                    <a:cubicBezTo>
                      <a:pt x="906376" y="146507"/>
                      <a:pt x="896645" y="145404"/>
                      <a:pt x="887767" y="142445"/>
                    </a:cubicBezTo>
                    <a:cubicBezTo>
                      <a:pt x="878889" y="136526"/>
                      <a:pt x="870884" y="129022"/>
                      <a:pt x="861134" y="124689"/>
                    </a:cubicBezTo>
                    <a:cubicBezTo>
                      <a:pt x="844031" y="117088"/>
                      <a:pt x="825623" y="112852"/>
                      <a:pt x="807868" y="106934"/>
                    </a:cubicBezTo>
                    <a:cubicBezTo>
                      <a:pt x="782476" y="98470"/>
                      <a:pt x="773603" y="94755"/>
                      <a:pt x="745724" y="89179"/>
                    </a:cubicBezTo>
                    <a:cubicBezTo>
                      <a:pt x="728073" y="85649"/>
                      <a:pt x="709921" y="84667"/>
                      <a:pt x="692458" y="80301"/>
                    </a:cubicBezTo>
                    <a:cubicBezTo>
                      <a:pt x="551773" y="45130"/>
                      <a:pt x="725307" y="76899"/>
                      <a:pt x="585926" y="53668"/>
                    </a:cubicBezTo>
                    <a:cubicBezTo>
                      <a:pt x="491231" y="56627"/>
                      <a:pt x="396443" y="57432"/>
                      <a:pt x="301840" y="62546"/>
                    </a:cubicBezTo>
                    <a:cubicBezTo>
                      <a:pt x="283690" y="63527"/>
                      <a:pt x="216458" y="80998"/>
                      <a:pt x="204186" y="89179"/>
                    </a:cubicBezTo>
                    <a:cubicBezTo>
                      <a:pt x="169767" y="112125"/>
                      <a:pt x="187675" y="103560"/>
                      <a:pt x="150920" y="115812"/>
                    </a:cubicBezTo>
                    <a:cubicBezTo>
                      <a:pt x="145002" y="124690"/>
                      <a:pt x="140109" y="134344"/>
                      <a:pt x="133165" y="142445"/>
                    </a:cubicBezTo>
                    <a:lnTo>
                      <a:pt x="71021" y="204589"/>
                    </a:lnTo>
                    <a:cubicBezTo>
                      <a:pt x="51386" y="224224"/>
                      <a:pt x="38993" y="233134"/>
                      <a:pt x="26633" y="257855"/>
                    </a:cubicBezTo>
                    <a:cubicBezTo>
                      <a:pt x="19538" y="272045"/>
                      <a:pt x="12670" y="306724"/>
                      <a:pt x="8877" y="319998"/>
                    </a:cubicBezTo>
                    <a:cubicBezTo>
                      <a:pt x="6306" y="328996"/>
                      <a:pt x="2959" y="337753"/>
                      <a:pt x="0" y="346631"/>
                    </a:cubicBezTo>
                    <a:cubicBezTo>
                      <a:pt x="2959" y="429489"/>
                      <a:pt x="3539" y="512467"/>
                      <a:pt x="8877" y="595206"/>
                    </a:cubicBezTo>
                    <a:cubicBezTo>
                      <a:pt x="9479" y="604545"/>
                      <a:pt x="13570" y="613469"/>
                      <a:pt x="17755" y="621839"/>
                    </a:cubicBezTo>
                    <a:cubicBezTo>
                      <a:pt x="35974" y="658277"/>
                      <a:pt x="31243" y="638699"/>
                      <a:pt x="53266" y="666227"/>
                    </a:cubicBezTo>
                    <a:cubicBezTo>
                      <a:pt x="59931" y="674558"/>
                      <a:pt x="66249" y="683317"/>
                      <a:pt x="71021" y="692860"/>
                    </a:cubicBezTo>
                    <a:cubicBezTo>
                      <a:pt x="75206" y="701230"/>
                      <a:pt x="75084" y="711469"/>
                      <a:pt x="79899" y="719493"/>
                    </a:cubicBezTo>
                    <a:cubicBezTo>
                      <a:pt x="88334" y="733551"/>
                      <a:pt x="112188" y="746938"/>
                      <a:pt x="124287" y="755004"/>
                    </a:cubicBezTo>
                    <a:cubicBezTo>
                      <a:pt x="130205" y="763882"/>
                      <a:pt x="135377" y="773306"/>
                      <a:pt x="142042" y="781637"/>
                    </a:cubicBezTo>
                    <a:cubicBezTo>
                      <a:pt x="157337" y="800756"/>
                      <a:pt x="197578" y="829741"/>
                      <a:pt x="213064" y="834903"/>
                    </a:cubicBezTo>
                    <a:lnTo>
                      <a:pt x="239697" y="843781"/>
                    </a:lnTo>
                    <a:cubicBezTo>
                      <a:pt x="278464" y="882548"/>
                      <a:pt x="250742" y="863962"/>
                      <a:pt x="301840" y="879291"/>
                    </a:cubicBezTo>
                    <a:cubicBezTo>
                      <a:pt x="319767" y="884669"/>
                      <a:pt x="355106" y="897047"/>
                      <a:pt x="355106" y="897047"/>
                    </a:cubicBezTo>
                    <a:cubicBezTo>
                      <a:pt x="362232" y="896783"/>
                      <a:pt x="602262" y="893779"/>
                      <a:pt x="674703" y="879291"/>
                    </a:cubicBezTo>
                    <a:cubicBezTo>
                      <a:pt x="693055" y="875621"/>
                      <a:pt x="709812" y="866075"/>
                      <a:pt x="727969" y="861536"/>
                    </a:cubicBezTo>
                    <a:lnTo>
                      <a:pt x="763479" y="852658"/>
                    </a:lnTo>
                    <a:cubicBezTo>
                      <a:pt x="781234" y="840821"/>
                      <a:pt x="796501" y="823896"/>
                      <a:pt x="816745" y="817148"/>
                    </a:cubicBezTo>
                    <a:lnTo>
                      <a:pt x="870011" y="799392"/>
                    </a:lnTo>
                    <a:cubicBezTo>
                      <a:pt x="912892" y="756513"/>
                      <a:pt x="858392" y="808689"/>
                      <a:pt x="914400" y="763882"/>
                    </a:cubicBezTo>
                    <a:cubicBezTo>
                      <a:pt x="920936" y="758653"/>
                      <a:pt x="924978" y="750432"/>
                      <a:pt x="932155" y="746126"/>
                    </a:cubicBezTo>
                    <a:cubicBezTo>
                      <a:pt x="940179" y="741311"/>
                      <a:pt x="949910" y="740208"/>
                      <a:pt x="958788" y="737249"/>
                    </a:cubicBezTo>
                    <a:lnTo>
                      <a:pt x="994299" y="683983"/>
                    </a:lnTo>
                    <a:cubicBezTo>
                      <a:pt x="1000217" y="675105"/>
                      <a:pt x="1008680" y="667472"/>
                      <a:pt x="1012054" y="657350"/>
                    </a:cubicBezTo>
                    <a:cubicBezTo>
                      <a:pt x="1023579" y="622777"/>
                      <a:pt x="1014315" y="637334"/>
                      <a:pt x="1038687" y="612961"/>
                    </a:cubicBezTo>
                    <a:lnTo>
                      <a:pt x="1074198" y="506429"/>
                    </a:lnTo>
                    <a:cubicBezTo>
                      <a:pt x="1074200" y="506424"/>
                      <a:pt x="1091950" y="453167"/>
                      <a:pt x="1091953" y="453163"/>
                    </a:cubicBezTo>
                    <a:cubicBezTo>
                      <a:pt x="1146601" y="371190"/>
                      <a:pt x="1076864" y="472024"/>
                      <a:pt x="1127464" y="408775"/>
                    </a:cubicBezTo>
                    <a:cubicBezTo>
                      <a:pt x="1161285" y="366499"/>
                      <a:pt x="1126193" y="394825"/>
                      <a:pt x="1171852" y="364387"/>
                    </a:cubicBezTo>
                    <a:cubicBezTo>
                      <a:pt x="1183689" y="346632"/>
                      <a:pt x="1200615" y="331365"/>
                      <a:pt x="1207363" y="311121"/>
                    </a:cubicBezTo>
                    <a:cubicBezTo>
                      <a:pt x="1219614" y="274366"/>
                      <a:pt x="1211049" y="292274"/>
                      <a:pt x="1233996" y="257855"/>
                    </a:cubicBezTo>
                    <a:lnTo>
                      <a:pt x="1251751" y="204589"/>
                    </a:lnTo>
                    <a:cubicBezTo>
                      <a:pt x="1254710" y="195711"/>
                      <a:pt x="1255438" y="185742"/>
                      <a:pt x="1260629" y="177956"/>
                    </a:cubicBezTo>
                    <a:cubicBezTo>
                      <a:pt x="1272466" y="160200"/>
                      <a:pt x="1278383" y="136526"/>
                      <a:pt x="1296139" y="124689"/>
                    </a:cubicBezTo>
                    <a:cubicBezTo>
                      <a:pt x="1320235" y="108625"/>
                      <a:pt x="1341061" y="97257"/>
                      <a:pt x="1358283" y="71423"/>
                    </a:cubicBezTo>
                    <a:cubicBezTo>
                      <a:pt x="1378359" y="41308"/>
                      <a:pt x="1362722" y="4841"/>
                      <a:pt x="1367161" y="402"/>
                    </a:cubicBezTo>
                    <a:close/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Frihandsfigur 7"/>
              <p:cNvSpPr/>
              <p:nvPr/>
            </p:nvSpPr>
            <p:spPr>
              <a:xfrm>
                <a:off x="6875269" y="4425719"/>
                <a:ext cx="355131" cy="177554"/>
              </a:xfrm>
              <a:custGeom>
                <a:avLst/>
                <a:gdLst>
                  <a:gd name="connsiteX0" fmla="*/ 0 w 355131"/>
                  <a:gd name="connsiteY0" fmla="*/ 177554 h 177554"/>
                  <a:gd name="connsiteX1" fmla="*/ 195309 w 355131"/>
                  <a:gd name="connsiteY1" fmla="*/ 159798 h 177554"/>
                  <a:gd name="connsiteX2" fmla="*/ 248575 w 355131"/>
                  <a:gd name="connsiteY2" fmla="*/ 142043 h 177554"/>
                  <a:gd name="connsiteX3" fmla="*/ 275208 w 355131"/>
                  <a:gd name="connsiteY3" fmla="*/ 124288 h 177554"/>
                  <a:gd name="connsiteX4" fmla="*/ 319596 w 355131"/>
                  <a:gd name="connsiteY4" fmla="*/ 88777 h 177554"/>
                  <a:gd name="connsiteX5" fmla="*/ 328474 w 355131"/>
                  <a:gd name="connsiteY5" fmla="*/ 62144 h 177554"/>
                  <a:gd name="connsiteX6" fmla="*/ 346229 w 355131"/>
                  <a:gd name="connsiteY6" fmla="*/ 35511 h 177554"/>
                  <a:gd name="connsiteX7" fmla="*/ 355107 w 355131"/>
                  <a:gd name="connsiteY7" fmla="*/ 0 h 177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5131" h="177554">
                    <a:moveTo>
                      <a:pt x="0" y="177554"/>
                    </a:moveTo>
                    <a:cubicBezTo>
                      <a:pt x="93947" y="172335"/>
                      <a:pt x="125890" y="180624"/>
                      <a:pt x="195309" y="159798"/>
                    </a:cubicBezTo>
                    <a:cubicBezTo>
                      <a:pt x="213235" y="154420"/>
                      <a:pt x="233002" y="152424"/>
                      <a:pt x="248575" y="142043"/>
                    </a:cubicBezTo>
                    <a:cubicBezTo>
                      <a:pt x="257453" y="136125"/>
                      <a:pt x="266877" y="130953"/>
                      <a:pt x="275208" y="124288"/>
                    </a:cubicBezTo>
                    <a:cubicBezTo>
                      <a:pt x="338457" y="73688"/>
                      <a:pt x="237623" y="143425"/>
                      <a:pt x="319596" y="88777"/>
                    </a:cubicBezTo>
                    <a:cubicBezTo>
                      <a:pt x="322555" y="79899"/>
                      <a:pt x="324289" y="70514"/>
                      <a:pt x="328474" y="62144"/>
                    </a:cubicBezTo>
                    <a:cubicBezTo>
                      <a:pt x="333246" y="52601"/>
                      <a:pt x="341457" y="45054"/>
                      <a:pt x="346229" y="35511"/>
                    </a:cubicBezTo>
                    <a:cubicBezTo>
                      <a:pt x="356043" y="15883"/>
                      <a:pt x="355107" y="15133"/>
                      <a:pt x="355107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Frihandsfigur 8"/>
              <p:cNvSpPr/>
              <p:nvPr/>
            </p:nvSpPr>
            <p:spPr>
              <a:xfrm>
                <a:off x="7007099" y="4203778"/>
                <a:ext cx="90216" cy="79899"/>
              </a:xfrm>
              <a:custGeom>
                <a:avLst/>
                <a:gdLst>
                  <a:gd name="connsiteX0" fmla="*/ 10213 w 90216"/>
                  <a:gd name="connsiteY0" fmla="*/ 8877 h 79899"/>
                  <a:gd name="connsiteX1" fmla="*/ 1335 w 90216"/>
                  <a:gd name="connsiteY1" fmla="*/ 53266 h 79899"/>
                  <a:gd name="connsiteX2" fmla="*/ 27968 w 90216"/>
                  <a:gd name="connsiteY2" fmla="*/ 62143 h 79899"/>
                  <a:gd name="connsiteX3" fmla="*/ 45723 w 90216"/>
                  <a:gd name="connsiteY3" fmla="*/ 79899 h 79899"/>
                  <a:gd name="connsiteX4" fmla="*/ 81234 w 90216"/>
                  <a:gd name="connsiteY4" fmla="*/ 71021 h 79899"/>
                  <a:gd name="connsiteX5" fmla="*/ 81234 w 90216"/>
                  <a:gd name="connsiteY5" fmla="*/ 17755 h 79899"/>
                  <a:gd name="connsiteX6" fmla="*/ 54601 w 90216"/>
                  <a:gd name="connsiteY6" fmla="*/ 0 h 79899"/>
                  <a:gd name="connsiteX7" fmla="*/ 27968 w 90216"/>
                  <a:gd name="connsiteY7" fmla="*/ 8877 h 79899"/>
                  <a:gd name="connsiteX8" fmla="*/ 10213 w 90216"/>
                  <a:gd name="connsiteY8" fmla="*/ 8877 h 79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216" h="79899">
                    <a:moveTo>
                      <a:pt x="10213" y="8877"/>
                    </a:moveTo>
                    <a:cubicBezTo>
                      <a:pt x="5774" y="16275"/>
                      <a:pt x="-3437" y="38951"/>
                      <a:pt x="1335" y="53266"/>
                    </a:cubicBezTo>
                    <a:cubicBezTo>
                      <a:pt x="4294" y="62144"/>
                      <a:pt x="19944" y="57328"/>
                      <a:pt x="27968" y="62143"/>
                    </a:cubicBezTo>
                    <a:cubicBezTo>
                      <a:pt x="35145" y="66449"/>
                      <a:pt x="39805" y="73980"/>
                      <a:pt x="45723" y="79899"/>
                    </a:cubicBezTo>
                    <a:cubicBezTo>
                      <a:pt x="57560" y="76940"/>
                      <a:pt x="71706" y="78643"/>
                      <a:pt x="81234" y="71021"/>
                    </a:cubicBezTo>
                    <a:cubicBezTo>
                      <a:pt x="95670" y="59472"/>
                      <a:pt x="90473" y="29304"/>
                      <a:pt x="81234" y="17755"/>
                    </a:cubicBezTo>
                    <a:cubicBezTo>
                      <a:pt x="74569" y="9424"/>
                      <a:pt x="63479" y="5918"/>
                      <a:pt x="54601" y="0"/>
                    </a:cubicBezTo>
                    <a:cubicBezTo>
                      <a:pt x="45723" y="2959"/>
                      <a:pt x="34585" y="2260"/>
                      <a:pt x="27968" y="8877"/>
                    </a:cubicBezTo>
                    <a:cubicBezTo>
                      <a:pt x="21351" y="15494"/>
                      <a:pt x="14652" y="1479"/>
                      <a:pt x="10213" y="8877"/>
                    </a:cubicBezTo>
                    <a:close/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textruta 9"/>
              <p:cNvSpPr txBox="1"/>
              <p:nvPr/>
            </p:nvSpPr>
            <p:spPr>
              <a:xfrm>
                <a:off x="7007099" y="4789704"/>
                <a:ext cx="1409933" cy="291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3200" dirty="0"/>
                  <a:t>LC</a:t>
                </a:r>
                <a:r>
                  <a:rPr lang="sv-SE" sz="2800" dirty="0"/>
                  <a:t>50</a:t>
                </a:r>
                <a:endParaRPr lang="en-GB" dirty="0"/>
              </a:p>
            </p:txBody>
          </p:sp>
        </p:grpSp>
        <p:sp>
          <p:nvSpPr>
            <p:cNvPr id="11" name="Likbent triangel 10"/>
            <p:cNvSpPr/>
            <p:nvPr/>
          </p:nvSpPr>
          <p:spPr>
            <a:xfrm>
              <a:off x="5369123" y="2780928"/>
              <a:ext cx="1728192" cy="10801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2800" dirty="0"/>
                <a:t>RISK?</a:t>
              </a:r>
              <a:endParaRPr lang="en-GB" sz="2800" dirty="0"/>
            </a:p>
          </p:txBody>
        </p:sp>
        <p:cxnSp>
          <p:nvCxnSpPr>
            <p:cNvPr id="14" name="Rak 13"/>
            <p:cNvCxnSpPr>
              <a:stCxn id="11" idx="3"/>
            </p:cNvCxnSpPr>
            <p:nvPr/>
          </p:nvCxnSpPr>
          <p:spPr>
            <a:xfrm>
              <a:off x="6233219" y="3861048"/>
              <a:ext cx="0" cy="12979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ruta 2"/>
            <p:cNvSpPr txBox="1"/>
            <p:nvPr/>
          </p:nvSpPr>
          <p:spPr>
            <a:xfrm>
              <a:off x="4618218" y="4262993"/>
              <a:ext cx="961894" cy="353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4000" dirty="0" err="1"/>
                <a:t>PECsw</a:t>
              </a:r>
              <a:endParaRPr lang="en-GB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6043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Substances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Very</a:t>
            </a:r>
            <a:r>
              <a:rPr lang="sv-SE" dirty="0" smtClean="0"/>
              <a:t> </a:t>
            </a:r>
            <a:r>
              <a:rPr lang="sv-SE" dirty="0" err="1" smtClean="0"/>
              <a:t>High</a:t>
            </a:r>
            <a:r>
              <a:rPr lang="sv-SE" dirty="0" smtClean="0"/>
              <a:t> </a:t>
            </a:r>
            <a:r>
              <a:rPr lang="sv-SE" dirty="0" err="1" smtClean="0"/>
              <a:t>Concern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dirty="0"/>
              <a:t>(</a:t>
            </a:r>
            <a:r>
              <a:rPr lang="sv-SE" dirty="0" smtClean="0"/>
              <a:t>SVHC)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138713" y="3206758"/>
            <a:ext cx="5760641" cy="6258611"/>
          </a:xfrm>
        </p:spPr>
        <p:txBody>
          <a:bodyPr/>
          <a:lstStyle/>
          <a:p>
            <a:r>
              <a:rPr lang="sv-SE" dirty="0" err="1" smtClean="0"/>
              <a:t>Toxic</a:t>
            </a:r>
            <a:endParaRPr lang="sv-SE" dirty="0" smtClean="0"/>
          </a:p>
          <a:p>
            <a:r>
              <a:rPr lang="sv-SE" dirty="0" smtClean="0"/>
              <a:t>Persistent</a:t>
            </a:r>
          </a:p>
          <a:p>
            <a:r>
              <a:rPr lang="sv-SE" dirty="0" err="1" smtClean="0"/>
              <a:t>Bioaccumulating</a:t>
            </a:r>
            <a:endParaRPr lang="sv-SE" dirty="0" smtClean="0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434" y="6352886"/>
            <a:ext cx="7920880" cy="5582334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16864">
            <a:off x="8937598" y="8240179"/>
            <a:ext cx="7463086" cy="245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1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794"/>
            <a:ext cx="18326100" cy="137445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802" name="Rectangle 10"/>
          <p:cNvSpPr>
            <a:spLocks noChangeAspect="1" noChangeArrowheads="1"/>
          </p:cNvSpPr>
          <p:nvPr/>
        </p:nvSpPr>
        <p:spPr bwMode="auto">
          <a:xfrm>
            <a:off x="2176224" y="2714713"/>
            <a:ext cx="944941" cy="4136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" name="textruta 14"/>
          <p:cNvSpPr txBox="1"/>
          <p:nvPr/>
        </p:nvSpPr>
        <p:spPr>
          <a:xfrm>
            <a:off x="1126752" y="11669959"/>
            <a:ext cx="2742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Producers</a:t>
            </a:r>
            <a:endParaRPr lang="en-US" sz="2400" dirty="0"/>
          </a:p>
        </p:txBody>
      </p:sp>
      <p:sp>
        <p:nvSpPr>
          <p:cNvPr id="16" name="textruta 15"/>
          <p:cNvSpPr txBox="1"/>
          <p:nvPr/>
        </p:nvSpPr>
        <p:spPr>
          <a:xfrm>
            <a:off x="975930" y="8126696"/>
            <a:ext cx="27420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Primary</a:t>
            </a:r>
            <a:r>
              <a:rPr lang="en-US" dirty="0" smtClean="0"/>
              <a:t> </a:t>
            </a:r>
            <a:r>
              <a:rPr lang="en-US" sz="2400" dirty="0" smtClean="0"/>
              <a:t>consumers</a:t>
            </a:r>
            <a:endParaRPr lang="en-US" dirty="0"/>
          </a:p>
        </p:txBody>
      </p:sp>
      <p:sp>
        <p:nvSpPr>
          <p:cNvPr id="17" name="textruta 16"/>
          <p:cNvSpPr txBox="1"/>
          <p:nvPr/>
        </p:nvSpPr>
        <p:spPr>
          <a:xfrm>
            <a:off x="975930" y="5867749"/>
            <a:ext cx="27420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Secondary consumers</a:t>
            </a:r>
            <a:endParaRPr lang="en-US" dirty="0"/>
          </a:p>
        </p:txBody>
      </p:sp>
      <p:grpSp>
        <p:nvGrpSpPr>
          <p:cNvPr id="19" name="Grupp 18"/>
          <p:cNvGrpSpPr/>
          <p:nvPr/>
        </p:nvGrpSpPr>
        <p:grpSpPr>
          <a:xfrm>
            <a:off x="4507155" y="4928865"/>
            <a:ext cx="1913891" cy="7968881"/>
            <a:chOff x="1612900" y="3520529"/>
            <a:chExt cx="954956" cy="3031084"/>
          </a:xfrm>
        </p:grpSpPr>
        <p:pic>
          <p:nvPicPr>
            <p:cNvPr id="33798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12900" y="5968801"/>
              <a:ext cx="937963" cy="5828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3799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75768" y="4600649"/>
              <a:ext cx="716480" cy="8324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3800" name="Picture 8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03760" y="3520529"/>
              <a:ext cx="864096" cy="411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V="1">
              <a:off x="2063800" y="5392737"/>
              <a:ext cx="0" cy="46977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806" name="Line 14"/>
            <p:cNvSpPr>
              <a:spLocks noChangeShapeType="1"/>
            </p:cNvSpPr>
            <p:nvPr/>
          </p:nvSpPr>
          <p:spPr bwMode="auto">
            <a:xfrm flipV="1">
              <a:off x="2135808" y="4024585"/>
              <a:ext cx="0" cy="46977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2" name="textruta 21"/>
          <p:cNvSpPr txBox="1"/>
          <p:nvPr/>
        </p:nvSpPr>
        <p:spPr>
          <a:xfrm>
            <a:off x="359772" y="793"/>
            <a:ext cx="12187654" cy="4039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413" dirty="0"/>
              <a:t>A</a:t>
            </a:r>
            <a:r>
              <a:rPr lang="en-US" sz="6413" dirty="0" smtClean="0"/>
              <a:t> few species from different levels in the food web representing the whole ecosystem</a:t>
            </a:r>
            <a:endParaRPr lang="en-US" sz="6413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8371" name="Picture 3" descr="foodwebsmal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39114" y="1098431"/>
            <a:ext cx="7928980" cy="1215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llips 2"/>
          <p:cNvSpPr/>
          <p:nvPr/>
        </p:nvSpPr>
        <p:spPr>
          <a:xfrm>
            <a:off x="426300" y="4928865"/>
            <a:ext cx="3186212" cy="8716559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30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0" descr="http://www.svd.se/multimedia/dynamic/00311/abborre_311147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4871" y="4361098"/>
            <a:ext cx="12904598" cy="7934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Rubrik 4"/>
          <p:cNvSpPr>
            <a:spLocks noGrp="1"/>
          </p:cNvSpPr>
          <p:nvPr>
            <p:ph type="title"/>
          </p:nvPr>
        </p:nvSpPr>
        <p:spPr>
          <a:xfrm>
            <a:off x="916305" y="551214"/>
            <a:ext cx="16493490" cy="1282190"/>
          </a:xfrm>
        </p:spPr>
        <p:txBody>
          <a:bodyPr/>
          <a:lstStyle/>
          <a:p>
            <a:r>
              <a:rPr lang="sv-SE" sz="7215" dirty="0" err="1"/>
              <a:t>B</a:t>
            </a:r>
            <a:r>
              <a:rPr lang="sv-SE" sz="7215" dirty="0" err="1" smtClean="0"/>
              <a:t>ioaccumulation</a:t>
            </a:r>
            <a:endParaRPr lang="sv-SE" sz="5612" dirty="0"/>
          </a:p>
        </p:txBody>
      </p:sp>
      <p:sp>
        <p:nvSpPr>
          <p:cNvPr id="48132" name="AutoShape 2" descr="https://www.ibacon.com/images/insights/1000076.jpg"/>
          <p:cNvSpPr>
            <a:spLocks noChangeAspect="1" noChangeArrowheads="1"/>
          </p:cNvSpPr>
          <p:nvPr/>
        </p:nvSpPr>
        <p:spPr bwMode="auto">
          <a:xfrm>
            <a:off x="127265" y="-304642"/>
            <a:ext cx="610870" cy="610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48133" name="AutoShape 4" descr="https://www.ibacon.com/images/insights/1000076.jpg"/>
          <p:cNvSpPr>
            <a:spLocks noChangeAspect="1" noChangeArrowheads="1"/>
          </p:cNvSpPr>
          <p:nvPr/>
        </p:nvSpPr>
        <p:spPr bwMode="auto">
          <a:xfrm>
            <a:off x="127265" y="-304642"/>
            <a:ext cx="610870" cy="610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48134" name="AutoShape 6" descr="https://www.ibacon.com/images/insights/1000076.jpg"/>
          <p:cNvSpPr>
            <a:spLocks noChangeAspect="1" noChangeArrowheads="1"/>
          </p:cNvSpPr>
          <p:nvPr/>
        </p:nvSpPr>
        <p:spPr bwMode="auto">
          <a:xfrm>
            <a:off x="127265" y="-304642"/>
            <a:ext cx="610870" cy="610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48135" name="AutoShape 8" descr="https://www.ibacon.com/images/insights/1000076.jpg"/>
          <p:cNvSpPr>
            <a:spLocks noChangeAspect="1" noChangeArrowheads="1"/>
          </p:cNvSpPr>
          <p:nvPr/>
        </p:nvSpPr>
        <p:spPr bwMode="auto">
          <a:xfrm>
            <a:off x="127265" y="-304642"/>
            <a:ext cx="610870" cy="610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sv-SE"/>
          </a:p>
        </p:txBody>
      </p:sp>
      <p:cxnSp>
        <p:nvCxnSpPr>
          <p:cNvPr id="13" name="Rak pil 12"/>
          <p:cNvCxnSpPr/>
          <p:nvPr/>
        </p:nvCxnSpPr>
        <p:spPr>
          <a:xfrm flipV="1">
            <a:off x="4969255" y="10295386"/>
            <a:ext cx="5641002" cy="28636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Grupp 1"/>
          <p:cNvGrpSpPr/>
          <p:nvPr/>
        </p:nvGrpSpPr>
        <p:grpSpPr>
          <a:xfrm>
            <a:off x="3535480" y="5747824"/>
            <a:ext cx="7216984" cy="5206556"/>
            <a:chOff x="4651522" y="3357398"/>
            <a:chExt cx="7216984" cy="5206556"/>
          </a:xfrm>
        </p:grpSpPr>
        <p:cxnSp>
          <p:nvCxnSpPr>
            <p:cNvPr id="11" name="Rak pil 10"/>
            <p:cNvCxnSpPr/>
            <p:nvPr/>
          </p:nvCxnSpPr>
          <p:spPr>
            <a:xfrm rot="5400000" flipH="1" flipV="1">
              <a:off x="3942021" y="5951633"/>
              <a:ext cx="4222004" cy="3183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138" name="textruta 18"/>
            <p:cNvSpPr txBox="1">
              <a:spLocks noChangeArrowheads="1"/>
            </p:cNvSpPr>
            <p:nvPr/>
          </p:nvSpPr>
          <p:spPr bwMode="auto">
            <a:xfrm>
              <a:off x="10028450" y="8040734"/>
              <a:ext cx="184005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2800" dirty="0" err="1">
                  <a:solidFill>
                    <a:srgbClr val="0070C0"/>
                  </a:solidFill>
                </a:rPr>
                <a:t>Time</a:t>
              </a:r>
              <a:r>
                <a:rPr lang="sv-SE" dirty="0">
                  <a:solidFill>
                    <a:srgbClr val="0070C0"/>
                  </a:solidFill>
                </a:rPr>
                <a:t> (</a:t>
              </a:r>
              <a:r>
                <a:rPr lang="sv-SE" sz="2400" dirty="0" err="1">
                  <a:solidFill>
                    <a:srgbClr val="0070C0"/>
                  </a:solidFill>
                </a:rPr>
                <a:t>days</a:t>
              </a:r>
              <a:r>
                <a:rPr lang="sv-SE" dirty="0">
                  <a:solidFill>
                    <a:srgbClr val="0070C0"/>
                  </a:solidFill>
                </a:rPr>
                <a:t>)</a:t>
              </a:r>
            </a:p>
          </p:txBody>
        </p:sp>
        <p:sp>
          <p:nvSpPr>
            <p:cNvPr id="21" name="Frihandsfigur 20"/>
            <p:cNvSpPr/>
            <p:nvPr/>
          </p:nvSpPr>
          <p:spPr>
            <a:xfrm>
              <a:off x="6073704" y="4868664"/>
              <a:ext cx="5631458" cy="3143435"/>
            </a:xfrm>
            <a:custGeom>
              <a:avLst/>
              <a:gdLst>
                <a:gd name="connsiteX0" fmla="*/ 0 w 5092700"/>
                <a:gd name="connsiteY0" fmla="*/ 2019300 h 2019300"/>
                <a:gd name="connsiteX1" fmla="*/ 381000 w 5092700"/>
                <a:gd name="connsiteY1" fmla="*/ 1343025 h 2019300"/>
                <a:gd name="connsiteX2" fmla="*/ 952500 w 5092700"/>
                <a:gd name="connsiteY2" fmla="*/ 714375 h 2019300"/>
                <a:gd name="connsiteX3" fmla="*/ 1962150 w 5092700"/>
                <a:gd name="connsiteY3" fmla="*/ 219075 h 2019300"/>
                <a:gd name="connsiteX4" fmla="*/ 3390900 w 5092700"/>
                <a:gd name="connsiteY4" fmla="*/ 47625 h 2019300"/>
                <a:gd name="connsiteX5" fmla="*/ 4819650 w 5092700"/>
                <a:gd name="connsiteY5" fmla="*/ 9525 h 2019300"/>
                <a:gd name="connsiteX6" fmla="*/ 5029200 w 5092700"/>
                <a:gd name="connsiteY6" fmla="*/ 0 h 201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92700" h="2019300">
                  <a:moveTo>
                    <a:pt x="0" y="2019300"/>
                  </a:moveTo>
                  <a:cubicBezTo>
                    <a:pt x="111125" y="1789906"/>
                    <a:pt x="222250" y="1560512"/>
                    <a:pt x="381000" y="1343025"/>
                  </a:cubicBezTo>
                  <a:cubicBezTo>
                    <a:pt x="539750" y="1125538"/>
                    <a:pt x="688975" y="901700"/>
                    <a:pt x="952500" y="714375"/>
                  </a:cubicBezTo>
                  <a:cubicBezTo>
                    <a:pt x="1216025" y="527050"/>
                    <a:pt x="1555750" y="330200"/>
                    <a:pt x="1962150" y="219075"/>
                  </a:cubicBezTo>
                  <a:cubicBezTo>
                    <a:pt x="2368550" y="107950"/>
                    <a:pt x="2914650" y="82550"/>
                    <a:pt x="3390900" y="47625"/>
                  </a:cubicBezTo>
                  <a:cubicBezTo>
                    <a:pt x="3867150" y="12700"/>
                    <a:pt x="4546600" y="17463"/>
                    <a:pt x="4819650" y="9525"/>
                  </a:cubicBezTo>
                  <a:cubicBezTo>
                    <a:pt x="5092700" y="1588"/>
                    <a:pt x="5060950" y="794"/>
                    <a:pt x="5029200" y="0"/>
                  </a:cubicBezTo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/>
            </a:p>
          </p:txBody>
        </p:sp>
        <p:sp>
          <p:nvSpPr>
            <p:cNvPr id="48140" name="textruta 34"/>
            <p:cNvSpPr txBox="1">
              <a:spLocks noChangeArrowheads="1"/>
            </p:cNvSpPr>
            <p:nvPr/>
          </p:nvSpPr>
          <p:spPr bwMode="auto">
            <a:xfrm>
              <a:off x="4651522" y="3357398"/>
              <a:ext cx="1269899" cy="832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4810">
                  <a:solidFill>
                    <a:srgbClr val="0070C0"/>
                  </a:solidFill>
                </a:rPr>
                <a:t>C</a:t>
              </a:r>
              <a:r>
                <a:rPr lang="sv-SE" sz="3207">
                  <a:solidFill>
                    <a:srgbClr val="0070C0"/>
                  </a:solidFill>
                </a:rPr>
                <a:t>fish</a:t>
              </a:r>
              <a:endParaRPr lang="sv-SE" sz="4810">
                <a:solidFill>
                  <a:srgbClr val="0070C0"/>
                </a:solidFill>
              </a:endParaRPr>
            </a:p>
          </p:txBody>
        </p:sp>
      </p:grpSp>
      <p:sp>
        <p:nvSpPr>
          <p:cNvPr id="48141" name="textruta 35"/>
          <p:cNvSpPr txBox="1">
            <a:spLocks noChangeArrowheads="1"/>
          </p:cNvSpPr>
          <p:nvPr/>
        </p:nvSpPr>
        <p:spPr bwMode="auto">
          <a:xfrm>
            <a:off x="1624404" y="11254547"/>
            <a:ext cx="14312493" cy="169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sv-SE" sz="4000" dirty="0"/>
              <a:t>BCF= </a:t>
            </a:r>
            <a:r>
              <a:rPr lang="sv-SE" sz="4000" dirty="0" err="1"/>
              <a:t>C</a:t>
            </a:r>
            <a:r>
              <a:rPr lang="sv-SE" sz="5400" dirty="0" err="1"/>
              <a:t>fish</a:t>
            </a:r>
            <a:r>
              <a:rPr lang="sv-SE" sz="4000" dirty="0"/>
              <a:t>/</a:t>
            </a:r>
            <a:r>
              <a:rPr lang="sv-SE" sz="4000" dirty="0" err="1"/>
              <a:t>C</a:t>
            </a:r>
            <a:r>
              <a:rPr lang="sv-SE" sz="5400" dirty="0" err="1"/>
              <a:t>water</a:t>
            </a:r>
            <a:r>
              <a:rPr lang="sv-SE" sz="4000" dirty="0"/>
              <a:t> at </a:t>
            </a:r>
            <a:r>
              <a:rPr lang="sv-SE" sz="4000" dirty="0" err="1"/>
              <a:t>steady</a:t>
            </a:r>
            <a:r>
              <a:rPr lang="sv-SE" sz="4000" dirty="0"/>
              <a:t> </a:t>
            </a:r>
            <a:r>
              <a:rPr lang="sv-SE" sz="4000" dirty="0" err="1"/>
              <a:t>state</a:t>
            </a:r>
            <a:r>
              <a:rPr lang="sv-SE" dirty="0"/>
              <a:t/>
            </a:r>
            <a:br>
              <a:rPr lang="sv-SE" dirty="0"/>
            </a:br>
            <a:r>
              <a:rPr lang="sv-SE" sz="3207" dirty="0"/>
              <a:t>(OECD GD</a:t>
            </a:r>
            <a:r>
              <a:rPr lang="en-US" sz="3207" dirty="0"/>
              <a:t> 305: </a:t>
            </a:r>
            <a:r>
              <a:rPr lang="en-US" sz="3207" dirty="0" err="1"/>
              <a:t>Bioconcentration</a:t>
            </a:r>
            <a:r>
              <a:rPr lang="en-US" sz="3207" dirty="0"/>
              <a:t>: Flow-through Fish Test)</a:t>
            </a:r>
          </a:p>
          <a:p>
            <a:pPr algn="ctr"/>
            <a:endParaRPr lang="sv-SE" dirty="0"/>
          </a:p>
        </p:txBody>
      </p:sp>
      <p:sp>
        <p:nvSpPr>
          <p:cNvPr id="48142" name="textruta 36"/>
          <p:cNvSpPr txBox="1">
            <a:spLocks noChangeArrowheads="1"/>
          </p:cNvSpPr>
          <p:nvPr/>
        </p:nvSpPr>
        <p:spPr bwMode="auto">
          <a:xfrm>
            <a:off x="12631012" y="5992726"/>
            <a:ext cx="1356574" cy="524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v-SE" dirty="0" err="1">
                <a:solidFill>
                  <a:srgbClr val="0070C0"/>
                </a:solidFill>
              </a:rPr>
              <a:t>C</a:t>
            </a:r>
            <a:r>
              <a:rPr lang="sv-SE" sz="2806" dirty="0" err="1">
                <a:solidFill>
                  <a:srgbClr val="0070C0"/>
                </a:solidFill>
              </a:rPr>
              <a:t>water</a:t>
            </a:r>
            <a:endParaRPr lang="sv-SE" dirty="0">
              <a:solidFill>
                <a:srgbClr val="0070C0"/>
              </a:solidFill>
            </a:endParaRPr>
          </a:p>
        </p:txBody>
      </p:sp>
      <p:sp>
        <p:nvSpPr>
          <p:cNvPr id="48143" name="textruta 37"/>
          <p:cNvSpPr txBox="1">
            <a:spLocks noChangeArrowheads="1"/>
          </p:cNvSpPr>
          <p:nvPr/>
        </p:nvSpPr>
        <p:spPr bwMode="auto">
          <a:xfrm>
            <a:off x="12259394" y="10497510"/>
            <a:ext cx="1231427" cy="524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dirty="0" err="1">
                <a:solidFill>
                  <a:srgbClr val="0070C0"/>
                </a:solidFill>
              </a:rPr>
              <a:t>C</a:t>
            </a:r>
            <a:r>
              <a:rPr lang="sv-SE" sz="2806" dirty="0" err="1">
                <a:solidFill>
                  <a:srgbClr val="0070C0"/>
                </a:solidFill>
              </a:rPr>
              <a:t>water</a:t>
            </a:r>
            <a:endParaRPr lang="sv-SE" dirty="0">
              <a:solidFill>
                <a:srgbClr val="0070C0"/>
              </a:solidFill>
            </a:endParaRPr>
          </a:p>
        </p:txBody>
      </p:sp>
      <p:sp>
        <p:nvSpPr>
          <p:cNvPr id="48144" name="textruta 38"/>
          <p:cNvSpPr txBox="1">
            <a:spLocks noChangeArrowheads="1"/>
          </p:cNvSpPr>
          <p:nvPr/>
        </p:nvSpPr>
        <p:spPr bwMode="auto">
          <a:xfrm>
            <a:off x="1100422" y="6455642"/>
            <a:ext cx="1514449" cy="524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dirty="0" err="1">
                <a:solidFill>
                  <a:srgbClr val="0070C0"/>
                </a:solidFill>
              </a:rPr>
              <a:t>C</a:t>
            </a:r>
            <a:r>
              <a:rPr lang="sv-SE" sz="2806" dirty="0" err="1">
                <a:solidFill>
                  <a:srgbClr val="0070C0"/>
                </a:solidFill>
              </a:rPr>
              <a:t>water</a:t>
            </a:r>
            <a:endParaRPr lang="sv-SE" dirty="0">
              <a:solidFill>
                <a:srgbClr val="0070C0"/>
              </a:solidFill>
            </a:endParaRPr>
          </a:p>
        </p:txBody>
      </p:sp>
      <p:sp>
        <p:nvSpPr>
          <p:cNvPr id="48145" name="textruta 39"/>
          <p:cNvSpPr txBox="1">
            <a:spLocks noChangeArrowheads="1"/>
          </p:cNvSpPr>
          <p:nvPr/>
        </p:nvSpPr>
        <p:spPr bwMode="auto">
          <a:xfrm>
            <a:off x="15519469" y="6532782"/>
            <a:ext cx="1231427" cy="524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dirty="0" err="1">
                <a:solidFill>
                  <a:srgbClr val="0070C0"/>
                </a:solidFill>
              </a:rPr>
              <a:t>C</a:t>
            </a:r>
            <a:r>
              <a:rPr lang="sv-SE" sz="2806" dirty="0" err="1">
                <a:solidFill>
                  <a:srgbClr val="0070C0"/>
                </a:solidFill>
              </a:rPr>
              <a:t>water</a:t>
            </a:r>
            <a:endParaRPr lang="sv-SE" dirty="0">
              <a:solidFill>
                <a:srgbClr val="0070C0"/>
              </a:solidFill>
            </a:endParaRPr>
          </a:p>
        </p:txBody>
      </p:sp>
      <p:sp>
        <p:nvSpPr>
          <p:cNvPr id="20" name="textruta 19"/>
          <p:cNvSpPr txBox="1"/>
          <p:nvPr/>
        </p:nvSpPr>
        <p:spPr>
          <a:xfrm>
            <a:off x="643454" y="4865642"/>
            <a:ext cx="16274392" cy="95596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sv-SE" sz="5612" dirty="0">
                <a:latin typeface="+mj-lt"/>
              </a:rPr>
              <a:t>- </a:t>
            </a:r>
            <a:r>
              <a:rPr lang="sv-SE" sz="5612" dirty="0" err="1" smtClean="0">
                <a:latin typeface="+mj-lt"/>
              </a:rPr>
              <a:t>Assessed</a:t>
            </a:r>
            <a:r>
              <a:rPr lang="sv-SE" sz="5612" dirty="0" smtClean="0">
                <a:latin typeface="+mj-lt"/>
              </a:rPr>
              <a:t> </a:t>
            </a:r>
            <a:r>
              <a:rPr lang="sv-SE" sz="5612" dirty="0" err="1" smtClean="0">
                <a:latin typeface="+mj-lt"/>
              </a:rPr>
              <a:t>with</a:t>
            </a:r>
            <a:r>
              <a:rPr lang="sv-SE" sz="5612" dirty="0" smtClean="0">
                <a:latin typeface="+mj-lt"/>
              </a:rPr>
              <a:t> the </a:t>
            </a:r>
            <a:r>
              <a:rPr lang="sv-SE" sz="5612" dirty="0" err="1" smtClean="0">
                <a:latin typeface="+mj-lt"/>
              </a:rPr>
              <a:t>Bioconcentration</a:t>
            </a:r>
            <a:r>
              <a:rPr lang="sv-SE" sz="5612" dirty="0" smtClean="0">
                <a:latin typeface="+mj-lt"/>
              </a:rPr>
              <a:t> </a:t>
            </a:r>
            <a:r>
              <a:rPr lang="sv-SE" sz="5612" dirty="0" err="1">
                <a:latin typeface="+mj-lt"/>
              </a:rPr>
              <a:t>factor</a:t>
            </a:r>
            <a:r>
              <a:rPr lang="sv-SE" sz="5612" dirty="0">
                <a:latin typeface="+mj-lt"/>
              </a:rPr>
              <a:t> (BCF</a:t>
            </a:r>
            <a:r>
              <a:rPr lang="sv-SE" sz="5612" dirty="0" smtClean="0">
                <a:latin typeface="+mj-lt"/>
              </a:rPr>
              <a:t>) </a:t>
            </a:r>
            <a:endParaRPr lang="sv-SE" sz="5612" dirty="0">
              <a:latin typeface="+mj-lt"/>
            </a:endParaRPr>
          </a:p>
        </p:txBody>
      </p:sp>
      <p:grpSp>
        <p:nvGrpSpPr>
          <p:cNvPr id="19" name="Grupp 18"/>
          <p:cNvGrpSpPr/>
          <p:nvPr/>
        </p:nvGrpSpPr>
        <p:grpSpPr>
          <a:xfrm>
            <a:off x="1006678" y="1723027"/>
            <a:ext cx="6847807" cy="2744601"/>
            <a:chOff x="1691680" y="3293492"/>
            <a:chExt cx="5810250" cy="2343150"/>
          </a:xfrm>
        </p:grpSpPr>
        <p:sp>
          <p:nvSpPr>
            <p:cNvPr id="22" name="Cylinder 21"/>
            <p:cNvSpPr/>
            <p:nvPr/>
          </p:nvSpPr>
          <p:spPr>
            <a:xfrm>
              <a:off x="1691680" y="3293492"/>
              <a:ext cx="5810250" cy="2343150"/>
            </a:xfrm>
            <a:prstGeom prst="can">
              <a:avLst/>
            </a:prstGeom>
            <a:solidFill>
              <a:srgbClr val="CC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grpSp>
          <p:nvGrpSpPr>
            <p:cNvPr id="23" name="Grupp 13"/>
            <p:cNvGrpSpPr>
              <a:grpSpLocks/>
            </p:cNvGrpSpPr>
            <p:nvPr/>
          </p:nvGrpSpPr>
          <p:grpSpPr bwMode="auto">
            <a:xfrm>
              <a:off x="1838346" y="3502279"/>
              <a:ext cx="5251450" cy="1825625"/>
              <a:chOff x="1762125" y="3759201"/>
              <a:chExt cx="5251043" cy="1826202"/>
            </a:xfrm>
          </p:grpSpPr>
          <p:graphicFrame>
            <p:nvGraphicFramePr>
              <p:cNvPr id="24" name="Object 4"/>
              <p:cNvGraphicFramePr>
                <a:graphicFrameLocks noChangeAspect="1"/>
              </p:cNvGraphicFramePr>
              <p:nvPr/>
            </p:nvGraphicFramePr>
            <p:xfrm>
              <a:off x="2647951" y="3759201"/>
              <a:ext cx="3257550" cy="182620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1" r:id="rId4" imgW="3838591" imgH="1352601" progId="">
                      <p:embed/>
                    </p:oleObj>
                  </mc:Choice>
                  <mc:Fallback>
                    <p:oleObj r:id="rId4" imgW="3838591" imgH="1352601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47951" y="3759201"/>
                            <a:ext cx="3257550" cy="182620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25" name="Picture 6" descr="http://czechabsinthe.files.wordpress.com/2007/04/molecule.jp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6608246" y="4513264"/>
                <a:ext cx="404922" cy="3320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6" descr="http://czechabsinthe.files.wordpress.com/2007/04/molecule.jp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62125" y="4239928"/>
                <a:ext cx="404921" cy="3320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Picture 6" descr="http://czechabsinthe.files.wordpress.com/2007/04/molecule.jp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659538" y="4405955"/>
                <a:ext cx="285856" cy="2344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6" descr="http://czechabsinthe.files.wordpress.com/2007/04/molecule.jp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 flipH="1">
                <a:off x="4362450" y="4798246"/>
                <a:ext cx="321744" cy="2638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6" descr="http://czechabsinthe.files.wordpress.com/2007/04/molecule.jp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659538" y="4845317"/>
                <a:ext cx="285856" cy="2344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6" descr="http://czechabsinthe.files.wordpress.com/2007/04/molecule.jp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996583" y="4610902"/>
                <a:ext cx="285856" cy="2344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3" name="textruta 2"/>
          <p:cNvSpPr txBox="1"/>
          <p:nvPr/>
        </p:nvSpPr>
        <p:spPr>
          <a:xfrm>
            <a:off x="8682786" y="2066323"/>
            <a:ext cx="92652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i="1" dirty="0">
                <a:cs typeface="Times New Roman" pitchFamily="18" charset="0"/>
              </a:rPr>
              <a:t>The net result of uptake, transformation and elimination of a substance in an organism</a:t>
            </a:r>
            <a:endParaRPr lang="sv-SE" sz="4400" dirty="0"/>
          </a:p>
        </p:txBody>
      </p:sp>
    </p:spTree>
    <p:extLst>
      <p:ext uri="{BB962C8B-B14F-4D97-AF65-F5344CB8AC3E}">
        <p14:creationId xmlns:p14="http://schemas.microsoft.com/office/powerpoint/2010/main" val="241583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38577" y="521845"/>
            <a:ext cx="16493490" cy="2291027"/>
          </a:xfrm>
        </p:spPr>
        <p:txBody>
          <a:bodyPr/>
          <a:lstStyle/>
          <a:p>
            <a:r>
              <a:rPr lang="sv-SE" sz="8800" dirty="0" err="1" smtClean="0"/>
              <a:t>Substances</a:t>
            </a:r>
            <a:r>
              <a:rPr lang="sv-SE" sz="8800" dirty="0" smtClean="0"/>
              <a:t> </a:t>
            </a:r>
            <a:r>
              <a:rPr lang="sv-SE" sz="8800" dirty="0" err="1" smtClean="0"/>
              <a:t>of</a:t>
            </a:r>
            <a:r>
              <a:rPr lang="sv-SE" sz="8800" dirty="0" smtClean="0"/>
              <a:t> </a:t>
            </a:r>
            <a:r>
              <a:rPr lang="sv-SE" sz="8800" dirty="0" err="1" smtClean="0"/>
              <a:t>high</a:t>
            </a:r>
            <a:r>
              <a:rPr lang="sv-SE" sz="8800" dirty="0" smtClean="0"/>
              <a:t> </a:t>
            </a:r>
            <a:r>
              <a:rPr lang="sv-SE" sz="8800" dirty="0" err="1" smtClean="0"/>
              <a:t>concern</a:t>
            </a:r>
            <a:endParaRPr lang="sv-SE" sz="5600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14449" y="2831969"/>
            <a:ext cx="15577185" cy="6332145"/>
          </a:xfrm>
        </p:spPr>
        <p:txBody>
          <a:bodyPr/>
          <a:lstStyle/>
          <a:p>
            <a:pPr>
              <a:buFontTx/>
              <a:buNone/>
            </a:pPr>
            <a:r>
              <a:rPr lang="sv-SE" b="1" dirty="0" smtClean="0"/>
              <a:t>PBT - P</a:t>
            </a:r>
            <a:r>
              <a:rPr lang="sv-SE" dirty="0" smtClean="0"/>
              <a:t>ersistent, </a:t>
            </a:r>
            <a:r>
              <a:rPr lang="sv-SE" b="1" dirty="0" err="1" smtClean="0"/>
              <a:t>B</a:t>
            </a:r>
            <a:r>
              <a:rPr lang="sv-SE" dirty="0" err="1" smtClean="0"/>
              <a:t>ioaccumulating</a:t>
            </a:r>
            <a:r>
              <a:rPr lang="sv-SE" dirty="0" smtClean="0"/>
              <a:t>, and </a:t>
            </a:r>
            <a:r>
              <a:rPr lang="sv-SE" b="1" dirty="0" err="1" smtClean="0"/>
              <a:t>T</a:t>
            </a:r>
            <a:r>
              <a:rPr lang="sv-SE" dirty="0" err="1" smtClean="0"/>
              <a:t>oxic</a:t>
            </a:r>
            <a:r>
              <a:rPr lang="sv-SE" dirty="0" smtClean="0"/>
              <a:t> </a:t>
            </a:r>
            <a:r>
              <a:rPr lang="sv-SE" dirty="0" err="1" smtClean="0"/>
              <a:t>substances</a:t>
            </a:r>
            <a:r>
              <a:rPr lang="sv-SE" dirty="0" smtClean="0"/>
              <a:t> </a:t>
            </a:r>
            <a:r>
              <a:rPr lang="sv-SE" dirty="0" err="1" smtClean="0"/>
              <a:t>are</a:t>
            </a:r>
            <a:r>
              <a:rPr lang="sv-SE" dirty="0" smtClean="0"/>
              <a:t>  </a:t>
            </a:r>
            <a:r>
              <a:rPr lang="sv-SE" dirty="0" err="1" smtClean="0"/>
              <a:t>substances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high</a:t>
            </a:r>
            <a:r>
              <a:rPr lang="sv-SE" dirty="0" smtClean="0"/>
              <a:t> </a:t>
            </a:r>
            <a:r>
              <a:rPr lang="sv-SE" dirty="0" err="1" smtClean="0"/>
              <a:t>concern</a:t>
            </a:r>
            <a:endParaRPr lang="sv-SE" dirty="0" smtClean="0"/>
          </a:p>
          <a:p>
            <a:pPr>
              <a:buFontTx/>
              <a:buNone/>
            </a:pPr>
            <a:endParaRPr lang="sv-SE" dirty="0" smtClean="0"/>
          </a:p>
          <a:p>
            <a:pPr>
              <a:buFontTx/>
              <a:buNone/>
            </a:pPr>
            <a:r>
              <a:rPr lang="sv-SE" b="1" dirty="0" err="1" smtClean="0"/>
              <a:t>vP</a:t>
            </a:r>
            <a:r>
              <a:rPr lang="sv-SE" b="1" dirty="0" smtClean="0"/>
              <a:t>/</a:t>
            </a:r>
            <a:r>
              <a:rPr lang="sv-SE" b="1" dirty="0" err="1" smtClean="0"/>
              <a:t>vB</a:t>
            </a:r>
            <a:r>
              <a:rPr lang="sv-SE" b="1" dirty="0" smtClean="0"/>
              <a:t> - </a:t>
            </a:r>
            <a:r>
              <a:rPr lang="sv-SE" b="1" dirty="0" err="1" smtClean="0"/>
              <a:t>V</a:t>
            </a:r>
            <a:r>
              <a:rPr lang="sv-SE" dirty="0" err="1" smtClean="0"/>
              <a:t>ery</a:t>
            </a:r>
            <a:r>
              <a:rPr lang="sv-SE" dirty="0" smtClean="0"/>
              <a:t> </a:t>
            </a:r>
            <a:r>
              <a:rPr lang="sv-SE" b="1" dirty="0" smtClean="0"/>
              <a:t>P</a:t>
            </a:r>
            <a:r>
              <a:rPr lang="sv-SE" dirty="0" smtClean="0"/>
              <a:t>ersistent and </a:t>
            </a:r>
            <a:r>
              <a:rPr lang="sv-SE" b="1" dirty="0" err="1" smtClean="0"/>
              <a:t>v</a:t>
            </a:r>
            <a:r>
              <a:rPr lang="sv-SE" dirty="0" err="1" smtClean="0"/>
              <a:t>ery</a:t>
            </a:r>
            <a:r>
              <a:rPr lang="sv-SE" dirty="0" smtClean="0"/>
              <a:t> </a:t>
            </a:r>
            <a:r>
              <a:rPr lang="sv-SE" b="1" dirty="0" err="1" smtClean="0"/>
              <a:t>B</a:t>
            </a:r>
            <a:r>
              <a:rPr lang="sv-SE" dirty="0" err="1" smtClean="0"/>
              <a:t>ioaccumulating</a:t>
            </a:r>
            <a:r>
              <a:rPr lang="en-US" dirty="0" smtClean="0"/>
              <a:t> substances have potential to build up in organisms </a:t>
            </a:r>
            <a:r>
              <a:rPr lang="en-US" sz="4000" dirty="0" smtClean="0"/>
              <a:t>Long-term effects (e.g. reduced fertility) can cause problems in the future</a:t>
            </a:r>
            <a:endParaRPr lang="sv-SE" sz="4000" dirty="0" smtClean="0"/>
          </a:p>
          <a:p>
            <a:pPr>
              <a:buFontTx/>
              <a:buNone/>
            </a:pPr>
            <a:endParaRPr lang="sv-SE" dirty="0" smtClean="0">
              <a:solidFill>
                <a:srgbClr val="CC0000"/>
              </a:solidFill>
            </a:endParaRPr>
          </a:p>
          <a:p>
            <a:pPr>
              <a:buFontTx/>
              <a:buNone/>
            </a:pPr>
            <a:r>
              <a:rPr lang="sv-SE" dirty="0" smtClean="0">
                <a:solidFill>
                  <a:schemeClr val="tx1"/>
                </a:solidFill>
              </a:rPr>
              <a:t>PBT/</a:t>
            </a:r>
            <a:r>
              <a:rPr lang="sv-SE" dirty="0" err="1" smtClean="0">
                <a:solidFill>
                  <a:schemeClr val="tx1"/>
                </a:solidFill>
              </a:rPr>
              <a:t>vPvB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assessments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are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carried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out</a:t>
            </a:r>
            <a:r>
              <a:rPr lang="sv-SE" dirty="0" smtClean="0">
                <a:solidFill>
                  <a:schemeClr val="tx1"/>
                </a:solidFill>
              </a:rPr>
              <a:t> to </a:t>
            </a:r>
            <a:r>
              <a:rPr lang="sv-SE" dirty="0" err="1" smtClean="0">
                <a:solidFill>
                  <a:schemeClr val="tx1"/>
                </a:solidFill>
              </a:rPr>
              <a:t>protect</a:t>
            </a:r>
            <a:r>
              <a:rPr lang="sv-SE" dirty="0" smtClean="0">
                <a:solidFill>
                  <a:schemeClr val="tx1"/>
                </a:solidFill>
              </a:rPr>
              <a:t> systems </a:t>
            </a:r>
            <a:r>
              <a:rPr lang="sv-SE" dirty="0" err="1" smtClean="0">
                <a:solidFill>
                  <a:schemeClr val="tx1"/>
                </a:solidFill>
              </a:rPr>
              <a:t>where</a:t>
            </a:r>
            <a:r>
              <a:rPr lang="sv-SE" dirty="0" smtClean="0">
                <a:solidFill>
                  <a:schemeClr val="tx1"/>
                </a:solidFill>
              </a:rPr>
              <a:t> risks are </a:t>
            </a:r>
            <a:r>
              <a:rPr lang="sv-SE" dirty="0" err="1" smtClean="0">
                <a:solidFill>
                  <a:schemeClr val="tx1"/>
                </a:solidFill>
              </a:rPr>
              <a:t>difficult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to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estimate</a:t>
            </a:r>
            <a:r>
              <a:rPr lang="sv-SE" dirty="0" smtClean="0">
                <a:solidFill>
                  <a:schemeClr val="tx1"/>
                </a:solidFill>
              </a:rPr>
              <a:t>, </a:t>
            </a:r>
            <a:r>
              <a:rPr lang="sv-SE" sz="3600" dirty="0" err="1" smtClean="0">
                <a:solidFill>
                  <a:schemeClr val="tx1"/>
                </a:solidFill>
              </a:rPr>
              <a:t>e.g</a:t>
            </a:r>
            <a:r>
              <a:rPr lang="sv-SE" sz="3600" dirty="0" smtClean="0">
                <a:solidFill>
                  <a:schemeClr val="tx1"/>
                </a:solidFill>
              </a:rPr>
              <a:t>. long </a:t>
            </a:r>
            <a:r>
              <a:rPr lang="sv-SE" sz="3600" dirty="0" err="1" smtClean="0">
                <a:solidFill>
                  <a:schemeClr val="tx1"/>
                </a:solidFill>
              </a:rPr>
              <a:t>range</a:t>
            </a:r>
            <a:r>
              <a:rPr lang="sv-SE" sz="3600" dirty="0" smtClean="0">
                <a:solidFill>
                  <a:schemeClr val="tx1"/>
                </a:solidFill>
              </a:rPr>
              <a:t> transport </a:t>
            </a:r>
            <a:r>
              <a:rPr lang="sv-SE" sz="3600" dirty="0" err="1" smtClean="0">
                <a:solidFill>
                  <a:schemeClr val="tx1"/>
                </a:solidFill>
              </a:rPr>
              <a:t>of</a:t>
            </a:r>
            <a:r>
              <a:rPr lang="sv-SE" sz="3600" dirty="0" smtClean="0">
                <a:solidFill>
                  <a:schemeClr val="tx1"/>
                </a:solidFill>
              </a:rPr>
              <a:t> persistent </a:t>
            </a:r>
            <a:r>
              <a:rPr lang="sv-SE" sz="3600" dirty="0" err="1" smtClean="0">
                <a:solidFill>
                  <a:schemeClr val="tx1"/>
                </a:solidFill>
              </a:rPr>
              <a:t>substances</a:t>
            </a:r>
            <a:endParaRPr lang="sv-SE" sz="3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sv-SE" sz="5600" dirty="0"/>
          </a:p>
        </p:txBody>
      </p:sp>
    </p:spTree>
    <p:extLst>
      <p:ext uri="{BB962C8B-B14F-4D97-AF65-F5344CB8AC3E}">
        <p14:creationId xmlns:p14="http://schemas.microsoft.com/office/powerpoint/2010/main" val="28635460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37036" y="233777"/>
            <a:ext cx="16493490" cy="2750872"/>
          </a:xfrm>
        </p:spPr>
        <p:txBody>
          <a:bodyPr/>
          <a:lstStyle/>
          <a:p>
            <a:r>
              <a:rPr lang="sv-SE" dirty="0" smtClean="0"/>
              <a:t>The PBT / </a:t>
            </a:r>
            <a:r>
              <a:rPr lang="sv-SE" dirty="0" err="1" smtClean="0"/>
              <a:t>vPvB</a:t>
            </a:r>
            <a:r>
              <a:rPr lang="sv-SE" dirty="0" smtClean="0"/>
              <a:t> </a:t>
            </a:r>
            <a:r>
              <a:rPr lang="sv-SE" dirty="0" err="1" smtClean="0"/>
              <a:t>criteria</a:t>
            </a:r>
            <a:endParaRPr lang="sv-SE" dirty="0"/>
          </a:p>
        </p:txBody>
      </p:sp>
      <p:graphicFrame>
        <p:nvGraphicFramePr>
          <p:cNvPr id="5" name="Tabel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234136"/>
              </p:ext>
            </p:extLst>
          </p:nvPr>
        </p:nvGraphicFramePr>
        <p:xfrm>
          <a:off x="306068" y="3412045"/>
          <a:ext cx="17569950" cy="7389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9304"/>
                <a:gridCol w="7960953"/>
                <a:gridCol w="6529693"/>
              </a:tblGrid>
              <a:tr h="1188210">
                <a:tc>
                  <a:txBody>
                    <a:bodyPr/>
                    <a:lstStyle/>
                    <a:p>
                      <a:r>
                        <a:rPr lang="sv-SE" sz="3200" dirty="0" smtClean="0"/>
                        <a:t>Property</a:t>
                      </a:r>
                      <a:endParaRPr lang="sv-SE" sz="3200" dirty="0"/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r>
                        <a:rPr lang="sv-SE" sz="3600" dirty="0" err="1" smtClean="0"/>
                        <a:t>PBT-criteria</a:t>
                      </a:r>
                      <a:endParaRPr lang="sv-SE" sz="3600" dirty="0"/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r>
                        <a:rPr lang="sv-SE" sz="3600" dirty="0" err="1" smtClean="0"/>
                        <a:t>vPvB-criteria</a:t>
                      </a:r>
                      <a:endParaRPr lang="sv-SE" sz="3600" dirty="0"/>
                    </a:p>
                  </a:txBody>
                  <a:tcPr marL="183261" marR="183261" marT="91641" marB="91641"/>
                </a:tc>
              </a:tr>
              <a:tr h="1320903">
                <a:tc>
                  <a:txBody>
                    <a:bodyPr/>
                    <a:lstStyle/>
                    <a:p>
                      <a:pPr marL="0" marR="0" indent="0" algn="l" defTabSz="18304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3200" dirty="0" err="1" smtClean="0"/>
                        <a:t>Persistence</a:t>
                      </a:r>
                      <a:r>
                        <a:rPr lang="sv-SE" sz="3200" dirty="0" smtClean="0"/>
                        <a:t>*</a:t>
                      </a:r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pPr marL="0" marR="0" indent="0" algn="l" defTabSz="18304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3200" dirty="0" smtClean="0"/>
                        <a:t>T</a:t>
                      </a:r>
                      <a:r>
                        <a:rPr lang="en-US" sz="3200" baseline="-25000" dirty="0" smtClean="0"/>
                        <a:t>1/2</a:t>
                      </a:r>
                      <a:r>
                        <a:rPr lang="en-US" sz="3200" dirty="0" smtClean="0"/>
                        <a:t> &gt; 60 days in marine water, or</a:t>
                      </a:r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pPr marL="0" marR="0" indent="0" algn="l" defTabSz="18304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3200" dirty="0" smtClean="0"/>
                        <a:t>T</a:t>
                      </a:r>
                      <a:r>
                        <a:rPr lang="en-US" sz="3200" baseline="-25000" dirty="0" smtClean="0"/>
                        <a:t>1/2</a:t>
                      </a:r>
                      <a:r>
                        <a:rPr lang="en-US" sz="3200" dirty="0" smtClean="0"/>
                        <a:t> &gt; 60 days in marine, fresh- or estuarine water, or</a:t>
                      </a:r>
                    </a:p>
                  </a:txBody>
                  <a:tcPr marL="183261" marR="183261" marT="91641" marB="91641"/>
                </a:tc>
              </a:tr>
              <a:tr h="1380434">
                <a:tc>
                  <a:txBody>
                    <a:bodyPr/>
                    <a:lstStyle/>
                    <a:p>
                      <a:endParaRPr lang="sv-SE" sz="3200" dirty="0"/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pPr marL="0" marR="0" indent="0" algn="l" defTabSz="18304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3200" dirty="0" smtClean="0"/>
                        <a:t>T</a:t>
                      </a:r>
                      <a:r>
                        <a:rPr lang="en-US" sz="3200" baseline="-25000" dirty="0" smtClean="0"/>
                        <a:t>1/2</a:t>
                      </a:r>
                      <a:r>
                        <a:rPr lang="en-US" sz="3200" dirty="0" smtClean="0"/>
                        <a:t> &gt; 40 days in fresh- or estuarine water, or</a:t>
                      </a:r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pPr marL="0" marR="0" indent="0" algn="l" defTabSz="18304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3200" dirty="0" smtClean="0"/>
                        <a:t>T</a:t>
                      </a:r>
                      <a:r>
                        <a:rPr lang="en-US" sz="3200" baseline="-25000" dirty="0" smtClean="0"/>
                        <a:t>1/2</a:t>
                      </a:r>
                      <a:r>
                        <a:rPr lang="en-US" sz="3200" dirty="0" smtClean="0"/>
                        <a:t> &gt; 180 days in marine, fresh- or estuarine sediment, or</a:t>
                      </a:r>
                    </a:p>
                  </a:txBody>
                  <a:tcPr marL="183261" marR="183261" marT="91641" marB="91641"/>
                </a:tc>
              </a:tr>
              <a:tr h="1305515">
                <a:tc>
                  <a:txBody>
                    <a:bodyPr/>
                    <a:lstStyle/>
                    <a:p>
                      <a:endParaRPr lang="sv-SE" sz="3200" dirty="0"/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3200" dirty="0" smtClean="0"/>
                        <a:t>T</a:t>
                      </a:r>
                      <a:r>
                        <a:rPr lang="en-US" sz="3200" baseline="-25000" dirty="0" smtClean="0"/>
                        <a:t>1/2</a:t>
                      </a:r>
                      <a:r>
                        <a:rPr lang="en-US" sz="3200" dirty="0" smtClean="0"/>
                        <a:t> &gt; 180 days in marine sediment, or</a:t>
                      </a:r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3200" dirty="0" smtClean="0"/>
                        <a:t>T</a:t>
                      </a:r>
                      <a:r>
                        <a:rPr lang="en-US" sz="3200" baseline="-25000" dirty="0" smtClean="0"/>
                        <a:t>1/2</a:t>
                      </a:r>
                      <a:r>
                        <a:rPr lang="en-US" sz="3200" dirty="0" smtClean="0"/>
                        <a:t> &gt; 180 days in soil.</a:t>
                      </a:r>
                      <a:endParaRPr lang="sv-SE" sz="3200" dirty="0"/>
                    </a:p>
                  </a:txBody>
                  <a:tcPr marL="183261" marR="183261" marT="91641" marB="91641"/>
                </a:tc>
              </a:tr>
              <a:tr h="1320903">
                <a:tc>
                  <a:txBody>
                    <a:bodyPr/>
                    <a:lstStyle/>
                    <a:p>
                      <a:endParaRPr lang="sv-SE" sz="3200" dirty="0"/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pPr marL="0" marR="0" indent="0" algn="l" defTabSz="18304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T</a:t>
                      </a:r>
                      <a:r>
                        <a:rPr lang="en-US" sz="3200" baseline="-25000" dirty="0" smtClean="0"/>
                        <a:t>1/2</a:t>
                      </a:r>
                      <a:r>
                        <a:rPr lang="en-US" sz="3200" dirty="0" smtClean="0"/>
                        <a:t> &gt; 120 days in fresh- or estuarine sediment, or</a:t>
                      </a:r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endParaRPr lang="sv-SE" sz="3200" dirty="0"/>
                    </a:p>
                  </a:txBody>
                  <a:tcPr marL="183261" marR="183261" marT="91641" marB="91641"/>
                </a:tc>
              </a:tr>
              <a:tr h="873563">
                <a:tc>
                  <a:txBody>
                    <a:bodyPr/>
                    <a:lstStyle/>
                    <a:p>
                      <a:endParaRPr lang="sv-SE" sz="3200" dirty="0"/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pPr marL="0" marR="0" indent="0" algn="l" defTabSz="18304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T</a:t>
                      </a:r>
                      <a:r>
                        <a:rPr lang="en-US" sz="3200" baseline="-25000" dirty="0" smtClean="0"/>
                        <a:t>1/2</a:t>
                      </a:r>
                      <a:r>
                        <a:rPr lang="en-US" sz="3200" dirty="0" smtClean="0"/>
                        <a:t> &gt; 120 days in soil.</a:t>
                      </a:r>
                      <a:endParaRPr lang="sv-SE" sz="3200" dirty="0" smtClean="0"/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endParaRPr lang="sv-SE" sz="3200" dirty="0"/>
                    </a:p>
                  </a:txBody>
                  <a:tcPr marL="183261" marR="183261" marT="91641" marB="91641"/>
                </a:tc>
              </a:tr>
            </a:tbl>
          </a:graphicData>
        </a:graphic>
      </p:graphicFrame>
      <p:sp>
        <p:nvSpPr>
          <p:cNvPr id="7" name="textruta 6"/>
          <p:cNvSpPr txBox="1"/>
          <p:nvPr/>
        </p:nvSpPr>
        <p:spPr>
          <a:xfrm>
            <a:off x="937036" y="11228968"/>
            <a:ext cx="14707687" cy="800607"/>
          </a:xfrm>
          <a:prstGeom prst="rect">
            <a:avLst/>
          </a:prstGeom>
          <a:noFill/>
        </p:spPr>
        <p:txBody>
          <a:bodyPr wrap="none" lIns="183264" tIns="91632" rIns="183264" bIns="91632" rtlCol="0">
            <a:spAutoFit/>
          </a:bodyPr>
          <a:lstStyle/>
          <a:p>
            <a:r>
              <a:rPr lang="sv-SE" sz="4000" dirty="0"/>
              <a:t>* T1/2 is the </a:t>
            </a:r>
            <a:r>
              <a:rPr lang="sv-SE" sz="4000" dirty="0" err="1"/>
              <a:t>half-life</a:t>
            </a:r>
            <a:r>
              <a:rPr lang="sv-SE" sz="4000" dirty="0"/>
              <a:t> of the </a:t>
            </a:r>
            <a:r>
              <a:rPr lang="sv-SE" sz="4000" dirty="0" err="1"/>
              <a:t>chemical</a:t>
            </a:r>
            <a:r>
              <a:rPr lang="sv-SE" sz="4000" dirty="0"/>
              <a:t> in the </a:t>
            </a:r>
            <a:r>
              <a:rPr lang="sv-SE" sz="4000" dirty="0" err="1"/>
              <a:t>specific</a:t>
            </a:r>
            <a:r>
              <a:rPr lang="sv-SE" sz="4000" dirty="0"/>
              <a:t> </a:t>
            </a:r>
            <a:r>
              <a:rPr lang="sv-SE" sz="4000" dirty="0" err="1"/>
              <a:t>environment</a:t>
            </a:r>
            <a:endParaRPr lang="sv-SE" sz="4000" dirty="0"/>
          </a:p>
        </p:txBody>
      </p:sp>
      <p:sp>
        <p:nvSpPr>
          <p:cNvPr id="3" name="textruta 2"/>
          <p:cNvSpPr txBox="1"/>
          <p:nvPr/>
        </p:nvSpPr>
        <p:spPr>
          <a:xfrm>
            <a:off x="961639" y="2396382"/>
            <a:ext cx="6976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6000" b="1" dirty="0" smtClean="0"/>
              <a:t>P</a:t>
            </a:r>
            <a:endParaRPr lang="sv-SE" sz="6000" b="1" dirty="0"/>
          </a:p>
        </p:txBody>
      </p:sp>
    </p:spTree>
    <p:extLst>
      <p:ext uri="{BB962C8B-B14F-4D97-AF65-F5344CB8AC3E}">
        <p14:creationId xmlns:p14="http://schemas.microsoft.com/office/powerpoint/2010/main" val="413073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37036" y="233777"/>
            <a:ext cx="16493490" cy="2750872"/>
          </a:xfrm>
        </p:spPr>
        <p:txBody>
          <a:bodyPr/>
          <a:lstStyle/>
          <a:p>
            <a:r>
              <a:rPr lang="sv-SE" dirty="0" smtClean="0"/>
              <a:t>The PBT / </a:t>
            </a:r>
            <a:r>
              <a:rPr lang="sv-SE" dirty="0" err="1" smtClean="0"/>
              <a:t>vPvB</a:t>
            </a:r>
            <a:r>
              <a:rPr lang="sv-SE" dirty="0" smtClean="0"/>
              <a:t> </a:t>
            </a:r>
            <a:r>
              <a:rPr lang="sv-SE" dirty="0" err="1" smtClean="0"/>
              <a:t>criteria</a:t>
            </a:r>
            <a:endParaRPr lang="sv-SE" dirty="0"/>
          </a:p>
        </p:txBody>
      </p:sp>
      <p:graphicFrame>
        <p:nvGraphicFramePr>
          <p:cNvPr id="5" name="Tabel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268038"/>
              </p:ext>
            </p:extLst>
          </p:nvPr>
        </p:nvGraphicFramePr>
        <p:xfrm>
          <a:off x="937036" y="3280943"/>
          <a:ext cx="16761390" cy="90647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3486"/>
                <a:gridCol w="7058704"/>
                <a:gridCol w="6229200"/>
              </a:tblGrid>
              <a:tr h="601854">
                <a:tc>
                  <a:txBody>
                    <a:bodyPr/>
                    <a:lstStyle/>
                    <a:p>
                      <a:r>
                        <a:rPr lang="sv-SE" sz="3200" dirty="0" smtClean="0"/>
                        <a:t>Property</a:t>
                      </a:r>
                      <a:endParaRPr lang="sv-SE" sz="3200" dirty="0"/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r>
                        <a:rPr lang="sv-SE" sz="3600" dirty="0" err="1" smtClean="0"/>
                        <a:t>PBT-criteria</a:t>
                      </a:r>
                      <a:endParaRPr lang="sv-SE" sz="3600" dirty="0"/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r>
                        <a:rPr lang="sv-SE" sz="3600" dirty="0" err="1" smtClean="0"/>
                        <a:t>vPvB-criteria</a:t>
                      </a:r>
                      <a:endParaRPr lang="sv-SE" sz="3600" dirty="0"/>
                    </a:p>
                  </a:txBody>
                  <a:tcPr marL="183261" marR="183261" marT="91641" marB="91641"/>
                </a:tc>
              </a:tr>
              <a:tr h="1198239">
                <a:tc>
                  <a:txBody>
                    <a:bodyPr/>
                    <a:lstStyle/>
                    <a:p>
                      <a:pPr marL="0" marR="0" indent="0" algn="l" defTabSz="18304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3600" dirty="0" smtClean="0"/>
                        <a:t>Bio-</a:t>
                      </a:r>
                      <a:r>
                        <a:rPr lang="sv-SE" sz="3600" dirty="0" err="1" smtClean="0"/>
                        <a:t>accumulation</a:t>
                      </a:r>
                      <a:endParaRPr lang="sv-SE" sz="3600" dirty="0" smtClean="0"/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pPr marL="0" marR="0" indent="0" algn="l" defTabSz="18304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3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BCF &gt; 2000 L/kg</a:t>
                      </a:r>
                    </a:p>
                    <a:p>
                      <a:endParaRPr lang="sv-SE" sz="3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pPr marL="0" marR="0" indent="0" algn="l" defTabSz="18304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3600" dirty="0" smtClean="0"/>
                        <a:t>BCF &gt; 5000 L/kg</a:t>
                      </a:r>
                    </a:p>
                    <a:p>
                      <a:endParaRPr lang="sv-SE" sz="3600" dirty="0"/>
                    </a:p>
                  </a:txBody>
                  <a:tcPr marL="183261" marR="183261" marT="91641" marB="91641"/>
                </a:tc>
              </a:tr>
              <a:tr h="1747939">
                <a:tc>
                  <a:txBody>
                    <a:bodyPr/>
                    <a:lstStyle/>
                    <a:p>
                      <a:pPr marL="0" marR="0" indent="0" algn="l" defTabSz="18304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3600" dirty="0" err="1" smtClean="0"/>
                        <a:t>Toxicity</a:t>
                      </a:r>
                      <a:endParaRPr lang="sv-SE" sz="3600" dirty="0" smtClean="0"/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pPr marL="0" marR="0" indent="0" algn="l" defTabSz="18304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/>
                        <a:t>NOEC &lt; 0.01 mg/L for marine or freshwater organisms, or</a:t>
                      </a:r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endParaRPr lang="sv-SE" sz="3600" dirty="0"/>
                    </a:p>
                  </a:txBody>
                  <a:tcPr marL="183261" marR="183261" marT="91641" marB="91641">
                    <a:noFill/>
                  </a:tcPr>
                </a:tc>
              </a:tr>
              <a:tr h="2078412">
                <a:tc>
                  <a:txBody>
                    <a:bodyPr/>
                    <a:lstStyle/>
                    <a:p>
                      <a:endParaRPr lang="sv-SE" sz="3600" dirty="0"/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3600" dirty="0" smtClean="0"/>
                        <a:t>substance is classified as carcinogenic (category 1 or 2), mutagenic (category 1 or 2), or toxic for reproduction (category 1, 2 or 3), or</a:t>
                      </a:r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endParaRPr lang="sv-SE" sz="3600" dirty="0"/>
                    </a:p>
                  </a:txBody>
                  <a:tcPr marL="183261" marR="183261" marT="91641" marB="91641">
                    <a:noFill/>
                  </a:tcPr>
                </a:tc>
              </a:tr>
              <a:tr h="1707665">
                <a:tc>
                  <a:txBody>
                    <a:bodyPr/>
                    <a:lstStyle/>
                    <a:p>
                      <a:endParaRPr lang="sv-SE" sz="3600" dirty="0"/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pPr marL="0" marR="0" indent="0" algn="l" defTabSz="18304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/>
                        <a:t>there is other evidence of chronic toxicity</a:t>
                      </a:r>
                      <a:r>
                        <a:rPr lang="en-US" sz="3600" baseline="0" dirty="0" smtClean="0"/>
                        <a:t> </a:t>
                      </a:r>
                      <a:endParaRPr lang="sv-SE" sz="3600" dirty="0" smtClean="0"/>
                    </a:p>
                    <a:p>
                      <a:endParaRPr lang="sv-SE" sz="360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3600" dirty="0" smtClean="0"/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endParaRPr lang="sv-SE" sz="3600" dirty="0"/>
                    </a:p>
                  </a:txBody>
                  <a:tcPr marL="183261" marR="183261" marT="91641" marB="91641">
                    <a:noFill/>
                  </a:tcPr>
                </a:tc>
              </a:tr>
            </a:tbl>
          </a:graphicData>
        </a:graphic>
      </p:graphicFrame>
      <p:sp>
        <p:nvSpPr>
          <p:cNvPr id="3" name="Rektangel 2"/>
          <p:cNvSpPr/>
          <p:nvPr/>
        </p:nvSpPr>
        <p:spPr>
          <a:xfrm>
            <a:off x="937037" y="1515688"/>
            <a:ext cx="25754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v-SE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 and T</a:t>
            </a:r>
            <a:endParaRPr lang="sv-SE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466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4458" y="935512"/>
            <a:ext cx="15577185" cy="1320524"/>
          </a:xfrm>
        </p:spPr>
        <p:txBody>
          <a:bodyPr/>
          <a:lstStyle/>
          <a:p>
            <a:pPr eaLnBrk="1" hangingPunct="1"/>
            <a:r>
              <a:rPr lang="sv-SE" sz="8800" dirty="0" err="1"/>
              <a:t>Take</a:t>
            </a:r>
            <a:r>
              <a:rPr lang="sv-SE" sz="8800" dirty="0"/>
              <a:t> </a:t>
            </a:r>
            <a:r>
              <a:rPr lang="sv-SE" sz="8800" dirty="0" err="1"/>
              <a:t>home</a:t>
            </a:r>
            <a:r>
              <a:rPr lang="sv-SE" sz="8800" dirty="0"/>
              <a:t> </a:t>
            </a:r>
            <a:r>
              <a:rPr lang="sv-SE" sz="8800" dirty="0" err="1"/>
              <a:t>message</a:t>
            </a:r>
            <a:r>
              <a:rPr lang="sv-SE" sz="8800" dirty="0"/>
              <a:t>: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12556" y="2975164"/>
            <a:ext cx="12265125" cy="7958136"/>
          </a:xfrm>
        </p:spPr>
        <p:txBody>
          <a:bodyPr/>
          <a:lstStyle/>
          <a:p>
            <a:pPr marL="1030427" indent="-1030427">
              <a:lnSpc>
                <a:spcPct val="120000"/>
              </a:lnSpc>
              <a:buFont typeface="+mj-lt"/>
              <a:buAutoNum type="arabicPeriod"/>
            </a:pPr>
            <a:r>
              <a:rPr lang="sv-SE" sz="5600" dirty="0"/>
              <a:t>Do a </a:t>
            </a:r>
            <a:r>
              <a:rPr lang="sv-SE" sz="5600" dirty="0" err="1"/>
              <a:t>stepwise</a:t>
            </a:r>
            <a:r>
              <a:rPr lang="sv-SE" sz="5600" dirty="0"/>
              <a:t> risk </a:t>
            </a:r>
            <a:r>
              <a:rPr lang="sv-SE" sz="5600" dirty="0" err="1" smtClean="0"/>
              <a:t>assessment</a:t>
            </a:r>
            <a:r>
              <a:rPr lang="sv-SE" sz="5600" dirty="0" smtClean="0"/>
              <a:t>! </a:t>
            </a:r>
            <a:endParaRPr lang="sv-SE" sz="5600" dirty="0"/>
          </a:p>
          <a:p>
            <a:pPr marL="1030427" indent="-1030427">
              <a:lnSpc>
                <a:spcPct val="120000"/>
              </a:lnSpc>
              <a:buFont typeface="+mj-lt"/>
              <a:buAutoNum type="arabicPeriod"/>
            </a:pPr>
            <a:r>
              <a:rPr lang="sv-SE" sz="5600" dirty="0"/>
              <a:t>Start simple</a:t>
            </a:r>
            <a:r>
              <a:rPr lang="sv-SE" sz="5600" dirty="0" smtClean="0"/>
              <a:t>! </a:t>
            </a:r>
            <a:r>
              <a:rPr lang="sv-SE" sz="5600" dirty="0" err="1" smtClean="0"/>
              <a:t>Realistic</a:t>
            </a:r>
            <a:r>
              <a:rPr lang="sv-SE" sz="5600" dirty="0" smtClean="0"/>
              <a:t> </a:t>
            </a:r>
            <a:r>
              <a:rPr lang="sv-SE" sz="5600" dirty="0" err="1" smtClean="0"/>
              <a:t>worst</a:t>
            </a:r>
            <a:r>
              <a:rPr lang="sv-SE" sz="5600" dirty="0" smtClean="0"/>
              <a:t> </a:t>
            </a:r>
            <a:r>
              <a:rPr lang="sv-SE" sz="5600" dirty="0" err="1" smtClean="0"/>
              <a:t>case</a:t>
            </a:r>
            <a:r>
              <a:rPr lang="sv-SE" sz="5600" dirty="0" smtClean="0"/>
              <a:t> scenario.</a:t>
            </a:r>
            <a:endParaRPr lang="sv-SE" sz="5600" dirty="0"/>
          </a:p>
          <a:p>
            <a:pPr marL="1030427" indent="-1030427">
              <a:lnSpc>
                <a:spcPct val="120000"/>
              </a:lnSpc>
              <a:buFont typeface="+mj-lt"/>
              <a:buAutoNum type="arabicPeriod"/>
            </a:pPr>
            <a:r>
              <a:rPr lang="sv-SE" sz="5600" dirty="0" err="1"/>
              <a:t>Use</a:t>
            </a:r>
            <a:r>
              <a:rPr lang="sv-SE" sz="5600" dirty="0"/>
              <a:t> information </a:t>
            </a:r>
            <a:r>
              <a:rPr lang="sv-SE" sz="5600" dirty="0" err="1"/>
              <a:t>that</a:t>
            </a:r>
            <a:r>
              <a:rPr lang="sv-SE" sz="5600" dirty="0"/>
              <a:t> is </a:t>
            </a:r>
            <a:r>
              <a:rPr lang="sv-SE" sz="5600" dirty="0" err="1"/>
              <a:t>already</a:t>
            </a:r>
            <a:r>
              <a:rPr lang="sv-SE" sz="5600" dirty="0"/>
              <a:t> </a:t>
            </a:r>
            <a:r>
              <a:rPr lang="sv-SE" sz="5600" dirty="0" err="1"/>
              <a:t>available</a:t>
            </a:r>
            <a:r>
              <a:rPr lang="sv-SE" sz="5600" dirty="0"/>
              <a:t>!</a:t>
            </a:r>
          </a:p>
          <a:p>
            <a:pPr lvl="1" eaLnBrk="1" hangingPunct="1">
              <a:lnSpc>
                <a:spcPct val="120000"/>
              </a:lnSpc>
            </a:pPr>
            <a:endParaRPr lang="sv-SE" sz="4000" dirty="0"/>
          </a:p>
          <a:p>
            <a:pPr eaLnBrk="1" hangingPunct="1">
              <a:lnSpc>
                <a:spcPct val="120000"/>
              </a:lnSpc>
              <a:buFontTx/>
              <a:buNone/>
            </a:pPr>
            <a:endParaRPr lang="sv-SE" sz="5600" dirty="0"/>
          </a:p>
          <a:p>
            <a:pPr eaLnBrk="1" hangingPunct="1"/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767513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ubrik 1"/>
          <p:cNvSpPr>
            <a:spLocks noGrp="1"/>
          </p:cNvSpPr>
          <p:nvPr>
            <p:ph type="title"/>
          </p:nvPr>
        </p:nvSpPr>
        <p:spPr>
          <a:xfrm>
            <a:off x="938577" y="521845"/>
            <a:ext cx="16493490" cy="2291027"/>
          </a:xfrm>
        </p:spPr>
        <p:txBody>
          <a:bodyPr/>
          <a:lstStyle/>
          <a:p>
            <a:r>
              <a:rPr lang="en-GB" sz="8800" dirty="0"/>
              <a:t>Risk Assessment</a:t>
            </a:r>
          </a:p>
        </p:txBody>
      </p:sp>
      <p:sp>
        <p:nvSpPr>
          <p:cNvPr id="6147" name="Platshållare för innehåll 2"/>
          <p:cNvSpPr>
            <a:spLocks noGrp="1"/>
          </p:cNvSpPr>
          <p:nvPr>
            <p:ph idx="1"/>
          </p:nvPr>
        </p:nvSpPr>
        <p:spPr>
          <a:xfrm>
            <a:off x="938577" y="2975154"/>
            <a:ext cx="16493490" cy="9071830"/>
          </a:xfrm>
        </p:spPr>
        <p:txBody>
          <a:bodyPr/>
          <a:lstStyle/>
          <a:p>
            <a:pPr>
              <a:buFontTx/>
              <a:buNone/>
            </a:pPr>
            <a:r>
              <a:rPr lang="en-GB" sz="5400" dirty="0" smtClean="0"/>
              <a:t>Tools for decision making based on predicted environmental effects</a:t>
            </a:r>
          </a:p>
          <a:p>
            <a:pPr>
              <a:buFontTx/>
              <a:buChar char="o"/>
            </a:pPr>
            <a:r>
              <a:rPr lang="en-GB" dirty="0" smtClean="0"/>
              <a:t>Hazard assessment – based on basic properties only (e.g. classification)</a:t>
            </a:r>
          </a:p>
          <a:p>
            <a:pPr>
              <a:buFontTx/>
              <a:buChar char="o"/>
            </a:pPr>
            <a:r>
              <a:rPr lang="en-GB" dirty="0" smtClean="0"/>
              <a:t>Estimation of environmental exposure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→ Possibility to do a risk assessment and to make some sort of decision (rejection, request for more data, </a:t>
            </a:r>
            <a:r>
              <a:rPr lang="en-GB" dirty="0"/>
              <a:t>approval, </a:t>
            </a:r>
            <a:r>
              <a:rPr lang="en-GB" dirty="0" smtClean="0"/>
              <a:t>restrictions, </a:t>
            </a:r>
            <a:r>
              <a:rPr lang="en-GB" dirty="0"/>
              <a:t>etc.)</a:t>
            </a:r>
          </a:p>
          <a:p>
            <a:pPr>
              <a:buNone/>
            </a:pP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539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8800"/>
              <a:t>Environmental exposure assessment</a:t>
            </a:r>
          </a:p>
        </p:txBody>
      </p:sp>
      <p:sp>
        <p:nvSpPr>
          <p:cNvPr id="9219" name="Platshållare för innehåll 2"/>
          <p:cNvSpPr>
            <a:spLocks noGrp="1"/>
          </p:cNvSpPr>
          <p:nvPr>
            <p:ph idx="1"/>
          </p:nvPr>
        </p:nvSpPr>
        <p:spPr>
          <a:xfrm>
            <a:off x="792232" y="4009307"/>
            <a:ext cx="16407585" cy="7503114"/>
          </a:xfrm>
        </p:spPr>
        <p:txBody>
          <a:bodyPr/>
          <a:lstStyle/>
          <a:p>
            <a:pPr>
              <a:buFontTx/>
              <a:buNone/>
            </a:pPr>
            <a:r>
              <a:rPr lang="en-GB" sz="5600" dirty="0"/>
              <a:t>Estimation of the </a:t>
            </a:r>
            <a:r>
              <a:rPr lang="en-GB" sz="5600" dirty="0" smtClean="0"/>
              <a:t>concentrations/doses </a:t>
            </a:r>
            <a:r>
              <a:rPr lang="en-GB" sz="5600" dirty="0"/>
              <a:t>which organisms in environmental compartments (aquatic, terrestrial, food) </a:t>
            </a:r>
            <a:r>
              <a:rPr lang="en-GB" sz="5600" dirty="0" smtClean="0"/>
              <a:t>are, </a:t>
            </a:r>
            <a:r>
              <a:rPr lang="en-GB" sz="5600" dirty="0"/>
              <a:t>or may be exposed to.</a:t>
            </a:r>
          </a:p>
          <a:p>
            <a:pPr>
              <a:buFontTx/>
              <a:buNone/>
            </a:pPr>
            <a:r>
              <a:rPr lang="en-GB" sz="5600" dirty="0"/>
              <a:t> </a:t>
            </a:r>
            <a:r>
              <a:rPr lang="en-GB" sz="5600" dirty="0" smtClean="0"/>
              <a:t>Given as:</a:t>
            </a:r>
            <a:endParaRPr lang="en-GB" sz="5600" dirty="0"/>
          </a:p>
          <a:p>
            <a:pPr>
              <a:buFontTx/>
              <a:buNone/>
            </a:pPr>
            <a:r>
              <a:rPr lang="en-GB" sz="5600" b="1" dirty="0"/>
              <a:t>PEC</a:t>
            </a:r>
            <a:r>
              <a:rPr lang="en-GB" sz="5600" dirty="0"/>
              <a:t> – </a:t>
            </a:r>
            <a:r>
              <a:rPr lang="en-GB" sz="5600" b="1" dirty="0"/>
              <a:t>P</a:t>
            </a:r>
            <a:r>
              <a:rPr lang="en-GB" sz="5600" dirty="0"/>
              <a:t>redicted </a:t>
            </a:r>
            <a:r>
              <a:rPr lang="en-GB" sz="5600" b="1" dirty="0"/>
              <a:t>E</a:t>
            </a:r>
            <a:r>
              <a:rPr lang="en-GB" sz="5600" dirty="0"/>
              <a:t>nvironmental </a:t>
            </a:r>
            <a:r>
              <a:rPr lang="en-GB" sz="5600" b="1" dirty="0"/>
              <a:t>C</a:t>
            </a:r>
            <a:r>
              <a:rPr lang="en-GB" sz="5600" dirty="0"/>
              <a:t>oncentration</a:t>
            </a:r>
          </a:p>
        </p:txBody>
      </p:sp>
    </p:spTree>
    <p:extLst>
      <p:ext uri="{BB962C8B-B14F-4D97-AF65-F5344CB8AC3E}">
        <p14:creationId xmlns:p14="http://schemas.microsoft.com/office/powerpoint/2010/main" val="251671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916305" y="550484"/>
            <a:ext cx="16493490" cy="2291027"/>
          </a:xfrm>
        </p:spPr>
        <p:txBody>
          <a:bodyPr anchor="ctr"/>
          <a:lstStyle/>
          <a:p>
            <a:pPr algn="ctr" eaLnBrk="1" hangingPunct="1"/>
            <a:r>
              <a:rPr lang="en-GB" sz="6400" cap="none" dirty="0"/>
              <a:t>Administration of a chemical in the environment → different exposure routes </a:t>
            </a:r>
          </a:p>
        </p:txBody>
      </p:sp>
      <p:sp>
        <p:nvSpPr>
          <p:cNvPr id="71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4702" y="3992761"/>
            <a:ext cx="7382649" cy="6892173"/>
          </a:xfrm>
        </p:spPr>
        <p:txBody>
          <a:bodyPr anchor="t"/>
          <a:lstStyle/>
          <a:p>
            <a:pPr marL="1488708" lvl="1" indent="-572580">
              <a:lnSpc>
                <a:spcPct val="80000"/>
              </a:lnSpc>
              <a:buFontTx/>
              <a:buChar char="–"/>
            </a:pPr>
            <a:r>
              <a:rPr lang="en-GB" sz="5200" dirty="0"/>
              <a:t>Water / sediment</a:t>
            </a:r>
          </a:p>
          <a:p>
            <a:pPr marL="1488708" lvl="1" indent="-572580">
              <a:lnSpc>
                <a:spcPct val="80000"/>
              </a:lnSpc>
              <a:buFontTx/>
              <a:buChar char="–"/>
            </a:pPr>
            <a:endParaRPr lang="en-GB" sz="5200" dirty="0"/>
          </a:p>
          <a:p>
            <a:pPr marL="1488708" lvl="1" indent="-572580">
              <a:lnSpc>
                <a:spcPct val="80000"/>
              </a:lnSpc>
              <a:buFontTx/>
              <a:buChar char="–"/>
            </a:pPr>
            <a:r>
              <a:rPr lang="en-GB" sz="5200" dirty="0"/>
              <a:t>Soil / pore water</a:t>
            </a:r>
          </a:p>
          <a:p>
            <a:pPr marL="1488708" lvl="1" indent="-572580">
              <a:lnSpc>
                <a:spcPct val="80000"/>
              </a:lnSpc>
              <a:buFontTx/>
              <a:buChar char="–"/>
            </a:pPr>
            <a:endParaRPr lang="en-GB" sz="5200" dirty="0"/>
          </a:p>
          <a:p>
            <a:pPr marL="1488708" lvl="1" indent="-572580">
              <a:lnSpc>
                <a:spcPct val="80000"/>
              </a:lnSpc>
              <a:buFontTx/>
              <a:buChar char="–"/>
            </a:pPr>
            <a:r>
              <a:rPr lang="en-GB" sz="5200" dirty="0" smtClean="0"/>
              <a:t>Air</a:t>
            </a:r>
          </a:p>
          <a:p>
            <a:pPr marL="1488708" lvl="1" indent="-572580">
              <a:lnSpc>
                <a:spcPct val="80000"/>
              </a:lnSpc>
              <a:buFontTx/>
              <a:buChar char="–"/>
            </a:pPr>
            <a:endParaRPr lang="en-GB" sz="5200" dirty="0"/>
          </a:p>
          <a:p>
            <a:pPr marL="1488708" lvl="1" indent="-572580">
              <a:lnSpc>
                <a:spcPct val="80000"/>
              </a:lnSpc>
              <a:buFontTx/>
              <a:buChar char="–"/>
            </a:pPr>
            <a:r>
              <a:rPr lang="en-GB" sz="5200" dirty="0" smtClean="0"/>
              <a:t>Via </a:t>
            </a:r>
            <a:r>
              <a:rPr lang="en-GB" sz="5200" dirty="0"/>
              <a:t>food chain</a:t>
            </a:r>
            <a:br>
              <a:rPr lang="en-GB" sz="5200" dirty="0"/>
            </a:br>
            <a:endParaRPr lang="en-GB" sz="5200" dirty="0"/>
          </a:p>
        </p:txBody>
      </p:sp>
      <p:pic>
        <p:nvPicPr>
          <p:cNvPr id="25608" name="Picture 8" descr="aquaticcsm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9748" y="2841511"/>
            <a:ext cx="11013061" cy="800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855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1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1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1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4458" y="811406"/>
            <a:ext cx="15577185" cy="2523311"/>
          </a:xfrm>
        </p:spPr>
        <p:txBody>
          <a:bodyPr/>
          <a:lstStyle/>
          <a:p>
            <a:pPr eaLnBrk="1" hangingPunct="1"/>
            <a:r>
              <a:rPr lang="sv-SE" sz="6600" dirty="0"/>
              <a:t>Standard </a:t>
            </a:r>
            <a:r>
              <a:rPr lang="sv-SE" sz="6600" dirty="0" err="1"/>
              <a:t>target</a:t>
            </a:r>
            <a:r>
              <a:rPr lang="sv-SE" sz="6600" dirty="0"/>
              <a:t> </a:t>
            </a:r>
            <a:r>
              <a:rPr lang="sv-SE" sz="6600" dirty="0" smtClean="0"/>
              <a:t>organisms</a:t>
            </a:r>
            <a:endParaRPr lang="sv-SE" sz="4000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5332" y="3334718"/>
            <a:ext cx="15481737" cy="5482580"/>
          </a:xfrm>
        </p:spPr>
        <p:txBody>
          <a:bodyPr/>
          <a:lstStyle/>
          <a:p>
            <a:pPr lvl="2">
              <a:lnSpc>
                <a:spcPct val="80000"/>
              </a:lnSpc>
              <a:tabLst>
                <a:tab pos="7736196" algn="l"/>
              </a:tabLst>
            </a:pPr>
            <a:r>
              <a:rPr lang="sv-SE" sz="5400" dirty="0" err="1"/>
              <a:t>Water</a:t>
            </a:r>
            <a:r>
              <a:rPr lang="sv-SE" sz="5400" dirty="0"/>
              <a:t> organisms</a:t>
            </a:r>
          </a:p>
          <a:p>
            <a:pPr lvl="2">
              <a:lnSpc>
                <a:spcPct val="80000"/>
              </a:lnSpc>
              <a:tabLst>
                <a:tab pos="7736196" algn="l"/>
              </a:tabLst>
            </a:pPr>
            <a:r>
              <a:rPr lang="sv-SE" sz="5400" dirty="0"/>
              <a:t>Sediment organisms</a:t>
            </a:r>
          </a:p>
          <a:p>
            <a:pPr lvl="2">
              <a:lnSpc>
                <a:spcPct val="80000"/>
              </a:lnSpc>
              <a:tabLst>
                <a:tab pos="7736196" algn="l"/>
              </a:tabLst>
            </a:pPr>
            <a:r>
              <a:rPr lang="sv-SE" sz="5400" dirty="0" err="1"/>
              <a:t>Soil</a:t>
            </a:r>
            <a:r>
              <a:rPr lang="sv-SE" sz="5400" dirty="0"/>
              <a:t> organisms</a:t>
            </a:r>
          </a:p>
          <a:p>
            <a:pPr lvl="2">
              <a:lnSpc>
                <a:spcPct val="80000"/>
              </a:lnSpc>
              <a:tabLst>
                <a:tab pos="7736196" algn="l"/>
              </a:tabLst>
            </a:pPr>
            <a:r>
              <a:rPr lang="sv-SE" sz="5400" dirty="0" err="1" smtClean="0"/>
              <a:t>Wastewater</a:t>
            </a:r>
            <a:r>
              <a:rPr lang="sv-SE" sz="5400" dirty="0" smtClean="0"/>
              <a:t> </a:t>
            </a:r>
            <a:r>
              <a:rPr lang="sv-SE" sz="5400" dirty="0" err="1"/>
              <a:t>treatment</a:t>
            </a:r>
            <a:r>
              <a:rPr lang="sv-SE" sz="5400" dirty="0"/>
              <a:t> organisms</a:t>
            </a:r>
          </a:p>
          <a:p>
            <a:pPr lvl="2">
              <a:lnSpc>
                <a:spcPct val="80000"/>
              </a:lnSpc>
              <a:tabLst>
                <a:tab pos="7736196" algn="l"/>
              </a:tabLst>
            </a:pPr>
            <a:r>
              <a:rPr lang="en-US" sz="5400" dirty="0"/>
              <a:t>Top </a:t>
            </a:r>
            <a:r>
              <a:rPr lang="en-US" sz="5400" dirty="0" smtClean="0"/>
              <a:t>predators, exposed </a:t>
            </a:r>
            <a:r>
              <a:rPr lang="en-US" sz="5400" dirty="0"/>
              <a:t>via the food chain (secondary poisoning</a:t>
            </a:r>
            <a:r>
              <a:rPr lang="en-US" sz="5400" dirty="0" smtClean="0"/>
              <a:t>)</a:t>
            </a:r>
            <a:endParaRPr lang="sv-SE" sz="5400" dirty="0"/>
          </a:p>
          <a:p>
            <a:pPr lvl="1">
              <a:lnSpc>
                <a:spcPct val="70000"/>
              </a:lnSpc>
              <a:buNone/>
              <a:tabLst>
                <a:tab pos="7736196" algn="l"/>
              </a:tabLst>
            </a:pP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3025544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3" descr="\\kemifile02\mina dokument$\jennyr\Mina Dokument\My Pictures\ITP-föreläsning\Ryggspru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5822" y="3264764"/>
            <a:ext cx="6232257" cy="418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Rubrik 1"/>
          <p:cNvSpPr>
            <a:spLocks noGrp="1"/>
          </p:cNvSpPr>
          <p:nvPr>
            <p:ph type="title"/>
          </p:nvPr>
        </p:nvSpPr>
        <p:spPr>
          <a:xfrm>
            <a:off x="938577" y="521845"/>
            <a:ext cx="16493490" cy="2291027"/>
          </a:xfrm>
        </p:spPr>
        <p:txBody>
          <a:bodyPr/>
          <a:lstStyle/>
          <a:p>
            <a:r>
              <a:rPr lang="en-GB" sz="5600" dirty="0"/>
              <a:t>Exposure Assessment - relevant compartments PPP </a:t>
            </a:r>
          </a:p>
        </p:txBody>
      </p:sp>
      <p:pic>
        <p:nvPicPr>
          <p:cNvPr id="53250" name="Picture 2" descr="\\kemifile02\mina dokument$\jennyr\Mina Dokument\My Pictures\ITP-föreläsning\Bomspruta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093" y="3842095"/>
            <a:ext cx="5916957" cy="4250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2" name="Picture 4" descr="\\kemifile02\mina dokument$\jennyr\Mina Dokument\My Pictures\ITP-föreläsning\Flo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887" y="9182405"/>
            <a:ext cx="3271163" cy="245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ruta 1"/>
          <p:cNvSpPr txBox="1"/>
          <p:nvPr/>
        </p:nvSpPr>
        <p:spPr>
          <a:xfrm>
            <a:off x="4712854" y="8463606"/>
            <a:ext cx="3607901" cy="738971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3600" dirty="0"/>
              <a:t>Surface </a:t>
            </a:r>
            <a:r>
              <a:rPr lang="sv-SE" sz="3600" dirty="0" err="1"/>
              <a:t>water</a:t>
            </a:r>
            <a:endParaRPr lang="en-GB" sz="3600" dirty="0"/>
          </a:p>
        </p:txBody>
      </p:sp>
      <p:cxnSp>
        <p:nvCxnSpPr>
          <p:cNvPr id="4" name="Rak pil 3"/>
          <p:cNvCxnSpPr/>
          <p:nvPr/>
        </p:nvCxnSpPr>
        <p:spPr>
          <a:xfrm flipH="1">
            <a:off x="3967673" y="7450412"/>
            <a:ext cx="1154528" cy="346398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53253" name="Picture 5" descr="\\kemifile02\mina dokument$\jennyr\Mina Dokument\My Pictures\ITP-föreläsning\Daggmask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2107" y="8516835"/>
            <a:ext cx="3753351" cy="281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Rak pil 10"/>
          <p:cNvCxnSpPr/>
          <p:nvPr/>
        </p:nvCxnSpPr>
        <p:spPr>
          <a:xfrm>
            <a:off x="11701951" y="6804271"/>
            <a:ext cx="1443160" cy="318615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textruta 12"/>
          <p:cNvSpPr txBox="1"/>
          <p:nvPr/>
        </p:nvSpPr>
        <p:spPr>
          <a:xfrm>
            <a:off x="15512956" y="8516835"/>
            <a:ext cx="1298844" cy="738971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3600" dirty="0" err="1"/>
              <a:t>Soil</a:t>
            </a:r>
            <a:endParaRPr lang="en-GB" sz="3600" dirty="0"/>
          </a:p>
        </p:txBody>
      </p:sp>
      <p:pic>
        <p:nvPicPr>
          <p:cNvPr id="53254" name="Picture 6" descr="\\kemifile02\mina dokument$\jennyr\Mina Dokument\My Pictures\ITP-föreläsning\brun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422" y="10625739"/>
            <a:ext cx="3820799" cy="2862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ruta 16"/>
          <p:cNvSpPr txBox="1"/>
          <p:nvPr/>
        </p:nvSpPr>
        <p:spPr>
          <a:xfrm>
            <a:off x="10496222" y="12095913"/>
            <a:ext cx="3607901" cy="738971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3600" dirty="0" err="1"/>
              <a:t>Groundwater</a:t>
            </a:r>
            <a:endParaRPr lang="en-GB" sz="3600" dirty="0"/>
          </a:p>
        </p:txBody>
      </p:sp>
      <p:cxnSp>
        <p:nvCxnSpPr>
          <p:cNvPr id="18" name="Rak pil 17"/>
          <p:cNvCxnSpPr/>
          <p:nvPr/>
        </p:nvCxnSpPr>
        <p:spPr>
          <a:xfrm flipH="1">
            <a:off x="9018734" y="6584417"/>
            <a:ext cx="577264" cy="547243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4098" name="Picture 2" descr="\\kemifile02\mina dokument$\jennyr\Mina Dokument\My Pictures\ITP-föreläsning\Fågel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22" y="2942981"/>
            <a:ext cx="2066797" cy="1476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kemifile02\mina dokument$\jennyr\Mina Dokument\My Pictures\ITP-föreläsning\Hasselmus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97" y="4118085"/>
            <a:ext cx="2066799" cy="1468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ruta 15"/>
          <p:cNvSpPr txBox="1"/>
          <p:nvPr/>
        </p:nvSpPr>
        <p:spPr>
          <a:xfrm>
            <a:off x="2782622" y="2968882"/>
            <a:ext cx="4545955" cy="738971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3600" dirty="0"/>
              <a:t>Birds and </a:t>
            </a:r>
            <a:r>
              <a:rPr lang="sv-SE" sz="3600" dirty="0" err="1"/>
              <a:t>mammals</a:t>
            </a:r>
            <a:endParaRPr lang="en-GB" sz="3600" dirty="0"/>
          </a:p>
        </p:txBody>
      </p:sp>
      <p:cxnSp>
        <p:nvCxnSpPr>
          <p:cNvPr id="19" name="Rak pil 18"/>
          <p:cNvCxnSpPr/>
          <p:nvPr/>
        </p:nvCxnSpPr>
        <p:spPr>
          <a:xfrm flipH="1" flipV="1">
            <a:off x="2339121" y="4419434"/>
            <a:ext cx="2342205" cy="151336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026" name="Picture 2" descr="\\kemifile02\mina dokument$\jennyr\Mina Dokument\My Pictures\ITP-föreläsning\Bi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5467" y="2636332"/>
            <a:ext cx="2389450" cy="1783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ruta 19"/>
          <p:cNvSpPr txBox="1"/>
          <p:nvPr/>
        </p:nvSpPr>
        <p:spPr>
          <a:xfrm>
            <a:off x="15259097" y="4415716"/>
            <a:ext cx="1841342" cy="677415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3200" dirty="0" err="1"/>
              <a:t>Bees</a:t>
            </a:r>
            <a:endParaRPr lang="en-GB" sz="3200" dirty="0"/>
          </a:p>
        </p:txBody>
      </p:sp>
      <p:cxnSp>
        <p:nvCxnSpPr>
          <p:cNvPr id="21" name="Rak pil 20"/>
          <p:cNvCxnSpPr/>
          <p:nvPr/>
        </p:nvCxnSpPr>
        <p:spPr>
          <a:xfrm flipV="1">
            <a:off x="13781163" y="3390081"/>
            <a:ext cx="1731792" cy="176592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868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7" grpId="0"/>
      <p:bldP spid="16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ubrik 1"/>
          <p:cNvSpPr>
            <a:spLocks noGrp="1"/>
          </p:cNvSpPr>
          <p:nvPr>
            <p:ph type="title"/>
          </p:nvPr>
        </p:nvSpPr>
        <p:spPr>
          <a:xfrm>
            <a:off x="986503" y="330762"/>
            <a:ext cx="16493490" cy="2291027"/>
          </a:xfrm>
        </p:spPr>
        <p:txBody>
          <a:bodyPr/>
          <a:lstStyle/>
          <a:p>
            <a:r>
              <a:rPr lang="en-GB" sz="5600" dirty="0"/>
              <a:t>Exposure Assessment – birds and mammals </a:t>
            </a:r>
            <a:br>
              <a:rPr lang="en-GB" sz="5600" dirty="0"/>
            </a:br>
            <a:r>
              <a:rPr lang="en-GB" sz="5600" dirty="0"/>
              <a:t>Food chain</a:t>
            </a:r>
          </a:p>
        </p:txBody>
      </p:sp>
      <p:pic>
        <p:nvPicPr>
          <p:cNvPr id="4098" name="Picture 2" descr="\\kemifile02\mina dokument$\jennyr\Mina Dokument\My Pictures\ITP-föreläsning\Fåge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1964" y="8385179"/>
            <a:ext cx="4737677" cy="3384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kemifile02\mina dokument$\jennyr\Mina Dokument\My Pictures\ITP-föreläsning\Hasselmu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23" y="8385180"/>
            <a:ext cx="4762741" cy="3384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\\kemifile02\mina dokument$\jennyr\Mina Dokument\My Pictures\ITP-föreläsning\Betade frö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576" y="3728807"/>
            <a:ext cx="3729349" cy="208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\\kemifile02\mina dokument$\jennyr\Mina Dokument\My Pictures\ITP-föreläsning\planta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963" y="2567743"/>
            <a:ext cx="2824578" cy="3771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ruta 1"/>
          <p:cNvSpPr txBox="1"/>
          <p:nvPr/>
        </p:nvSpPr>
        <p:spPr>
          <a:xfrm>
            <a:off x="4928418" y="7718255"/>
            <a:ext cx="12988443" cy="738971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3600" dirty="0" err="1"/>
              <a:t>Calculation</a:t>
            </a:r>
            <a:r>
              <a:rPr lang="sv-SE" sz="3600" dirty="0"/>
              <a:t> </a:t>
            </a:r>
            <a:r>
              <a:rPr lang="sv-SE" sz="3600" dirty="0" err="1"/>
              <a:t>of</a:t>
            </a:r>
            <a:r>
              <a:rPr lang="sv-SE" sz="3600" dirty="0"/>
              <a:t> Daily </a:t>
            </a:r>
            <a:r>
              <a:rPr lang="sv-SE" sz="3600" dirty="0" err="1"/>
              <a:t>Dietary</a:t>
            </a:r>
            <a:r>
              <a:rPr lang="sv-SE" sz="3600" dirty="0"/>
              <a:t> </a:t>
            </a:r>
            <a:r>
              <a:rPr lang="sv-SE" sz="3600" dirty="0" err="1"/>
              <a:t>Dose</a:t>
            </a:r>
            <a:r>
              <a:rPr lang="sv-SE" sz="3600" dirty="0"/>
              <a:t> (DDD) </a:t>
            </a:r>
            <a:endParaRPr lang="en-GB" sz="3600" dirty="0"/>
          </a:p>
        </p:txBody>
      </p:sp>
      <p:pic>
        <p:nvPicPr>
          <p:cNvPr id="1027" name="Picture 3" descr="\\kemifile02\mina dokument$\jennyr\Mina Dokument\My Pictures\ITP-föreläsning\Insek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9761" y="3728804"/>
            <a:ext cx="3185292" cy="2726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ruta 13"/>
          <p:cNvSpPr txBox="1"/>
          <p:nvPr/>
        </p:nvSpPr>
        <p:spPr>
          <a:xfrm>
            <a:off x="2790280" y="5730410"/>
            <a:ext cx="3896533" cy="738971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3600" dirty="0" err="1"/>
              <a:t>Treated</a:t>
            </a:r>
            <a:r>
              <a:rPr lang="sv-SE" sz="3600" dirty="0"/>
              <a:t> </a:t>
            </a:r>
            <a:r>
              <a:rPr lang="sv-SE" sz="3600" dirty="0" err="1"/>
              <a:t>seeds</a:t>
            </a:r>
            <a:endParaRPr lang="en-GB" sz="3600" dirty="0"/>
          </a:p>
        </p:txBody>
      </p:sp>
      <p:sp>
        <p:nvSpPr>
          <p:cNvPr id="15" name="textruta 14"/>
          <p:cNvSpPr txBox="1"/>
          <p:nvPr/>
        </p:nvSpPr>
        <p:spPr>
          <a:xfrm>
            <a:off x="12978274" y="6339137"/>
            <a:ext cx="1948266" cy="738971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3600" dirty="0" err="1"/>
              <a:t>Insects</a:t>
            </a:r>
            <a:endParaRPr lang="en-GB" sz="3600" dirty="0"/>
          </a:p>
        </p:txBody>
      </p:sp>
      <p:sp>
        <p:nvSpPr>
          <p:cNvPr id="16" name="textruta 15"/>
          <p:cNvSpPr txBox="1"/>
          <p:nvPr/>
        </p:nvSpPr>
        <p:spPr>
          <a:xfrm>
            <a:off x="8580774" y="6350708"/>
            <a:ext cx="1948266" cy="738971"/>
          </a:xfrm>
          <a:prstGeom prst="rect">
            <a:avLst/>
          </a:prstGeom>
          <a:noFill/>
        </p:spPr>
        <p:txBody>
          <a:bodyPr wrap="square" lIns="183184" tIns="91592" rIns="183184" bIns="91592" rtlCol="0">
            <a:spAutoFit/>
          </a:bodyPr>
          <a:lstStyle/>
          <a:p>
            <a:r>
              <a:rPr lang="sv-SE" sz="3600" dirty="0" err="1" smtClean="0"/>
              <a:t>Crops</a:t>
            </a:r>
            <a:endParaRPr lang="en-GB" sz="3600" dirty="0"/>
          </a:p>
        </p:txBody>
      </p:sp>
      <p:sp>
        <p:nvSpPr>
          <p:cNvPr id="5" name="Ellips 4"/>
          <p:cNvSpPr/>
          <p:nvPr/>
        </p:nvSpPr>
        <p:spPr>
          <a:xfrm>
            <a:off x="1225668" y="2621789"/>
            <a:ext cx="16452028" cy="51172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3184" tIns="91592" rIns="183184" bIns="91592" rtlCol="0" anchor="ctr"/>
          <a:lstStyle/>
          <a:p>
            <a:pPr algn="ctr"/>
            <a:endParaRPr lang="en-GB"/>
          </a:p>
        </p:txBody>
      </p:sp>
      <p:cxnSp>
        <p:nvCxnSpPr>
          <p:cNvPr id="18" name="Rak pil 17"/>
          <p:cNvCxnSpPr/>
          <p:nvPr/>
        </p:nvCxnSpPr>
        <p:spPr>
          <a:xfrm flipH="1">
            <a:off x="4661143" y="7392552"/>
            <a:ext cx="554395" cy="86726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Rak pil 22"/>
          <p:cNvCxnSpPr/>
          <p:nvPr/>
        </p:nvCxnSpPr>
        <p:spPr>
          <a:xfrm>
            <a:off x="13144489" y="7482961"/>
            <a:ext cx="208073" cy="86726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645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ubrik 1"/>
          <p:cNvSpPr>
            <a:spLocks noGrp="1"/>
          </p:cNvSpPr>
          <p:nvPr>
            <p:ph type="title"/>
          </p:nvPr>
        </p:nvSpPr>
        <p:spPr>
          <a:xfrm>
            <a:off x="938577" y="521845"/>
            <a:ext cx="16493490" cy="2291027"/>
          </a:xfrm>
        </p:spPr>
        <p:txBody>
          <a:bodyPr anchor="ctr"/>
          <a:lstStyle/>
          <a:p>
            <a:pPr algn="ctr"/>
            <a:r>
              <a:rPr lang="en-GB" sz="7200" cap="none" dirty="0">
                <a:solidFill>
                  <a:srgbClr val="00B050"/>
                </a:solidFill>
              </a:rPr>
              <a:t>P</a:t>
            </a:r>
            <a:r>
              <a:rPr lang="en-GB" sz="7200" cap="none" dirty="0"/>
              <a:t>redicted </a:t>
            </a:r>
            <a:r>
              <a:rPr lang="en-GB" sz="7200" cap="none" dirty="0" smtClean="0">
                <a:solidFill>
                  <a:srgbClr val="00B050"/>
                </a:solidFill>
              </a:rPr>
              <a:t>E</a:t>
            </a:r>
            <a:r>
              <a:rPr lang="en-GB" sz="7200" cap="none" dirty="0" smtClean="0"/>
              <a:t>nvironmental </a:t>
            </a:r>
            <a:r>
              <a:rPr lang="en-GB" sz="7200" cap="none" dirty="0">
                <a:solidFill>
                  <a:srgbClr val="00B050"/>
                </a:solidFill>
              </a:rPr>
              <a:t>C</a:t>
            </a:r>
            <a:r>
              <a:rPr lang="en-GB" sz="7200" cap="none" dirty="0"/>
              <a:t>oncentration</a:t>
            </a:r>
            <a:endParaRPr lang="sv-SE" sz="7200" cap="none" dirty="0"/>
          </a:p>
        </p:txBody>
      </p:sp>
      <p:sp>
        <p:nvSpPr>
          <p:cNvPr id="9219" name="Platshållare för innehåll 2"/>
          <p:cNvSpPr>
            <a:spLocks noGrp="1"/>
          </p:cNvSpPr>
          <p:nvPr>
            <p:ph idx="1"/>
          </p:nvPr>
        </p:nvSpPr>
        <p:spPr>
          <a:xfrm>
            <a:off x="1098153" y="2408586"/>
            <a:ext cx="16493490" cy="9071832"/>
          </a:xfrm>
        </p:spPr>
        <p:txBody>
          <a:bodyPr anchor="t"/>
          <a:lstStyle/>
          <a:p>
            <a:pPr marL="896853" indent="-896853">
              <a:lnSpc>
                <a:spcPct val="150000"/>
              </a:lnSpc>
              <a:buFontTx/>
              <a:buChar char="•"/>
            </a:pPr>
            <a:r>
              <a:rPr lang="sv-SE" sz="5600" dirty="0"/>
              <a:t>Surface </a:t>
            </a:r>
            <a:r>
              <a:rPr lang="sv-SE" sz="5600" dirty="0" err="1"/>
              <a:t>water</a:t>
            </a:r>
            <a:r>
              <a:rPr lang="sv-SE" sz="5600" dirty="0"/>
              <a:t> 					(</a:t>
            </a:r>
            <a:r>
              <a:rPr lang="sv-SE" sz="5600" dirty="0" err="1"/>
              <a:t>PEC</a:t>
            </a:r>
            <a:r>
              <a:rPr lang="sv-SE" sz="5600" baseline="-25000" dirty="0" err="1"/>
              <a:t>sw</a:t>
            </a:r>
            <a:r>
              <a:rPr lang="sv-SE" sz="5600" dirty="0"/>
              <a:t>)</a:t>
            </a:r>
          </a:p>
          <a:p>
            <a:pPr marL="896853" indent="-896853">
              <a:lnSpc>
                <a:spcPct val="150000"/>
              </a:lnSpc>
              <a:buFontTx/>
              <a:buChar char="•"/>
            </a:pPr>
            <a:r>
              <a:rPr lang="sv-SE" sz="5600" dirty="0"/>
              <a:t>Sediment 						(</a:t>
            </a:r>
            <a:r>
              <a:rPr lang="sv-SE" sz="5600" dirty="0" err="1"/>
              <a:t>PEC</a:t>
            </a:r>
            <a:r>
              <a:rPr lang="sv-SE" sz="5600" baseline="-25000" dirty="0" err="1"/>
              <a:t>sediment</a:t>
            </a:r>
            <a:r>
              <a:rPr lang="sv-SE" sz="5600" dirty="0"/>
              <a:t>)</a:t>
            </a:r>
          </a:p>
          <a:p>
            <a:pPr marL="896853" indent="-896853">
              <a:lnSpc>
                <a:spcPct val="150000"/>
              </a:lnSpc>
              <a:buFontTx/>
              <a:buChar char="•"/>
            </a:pPr>
            <a:r>
              <a:rPr lang="sv-SE" sz="5600" dirty="0" err="1"/>
              <a:t>Soil</a:t>
            </a:r>
            <a:r>
              <a:rPr lang="sv-SE" sz="5600" dirty="0"/>
              <a:t> 								(</a:t>
            </a:r>
            <a:r>
              <a:rPr lang="sv-SE" sz="5600" dirty="0" err="1"/>
              <a:t>PEC</a:t>
            </a:r>
            <a:r>
              <a:rPr lang="sv-SE" sz="5600" baseline="-25000" dirty="0" err="1"/>
              <a:t>soil</a:t>
            </a:r>
            <a:r>
              <a:rPr lang="sv-SE" sz="5600" dirty="0"/>
              <a:t>)</a:t>
            </a:r>
          </a:p>
          <a:p>
            <a:pPr marL="896853" indent="-896853">
              <a:lnSpc>
                <a:spcPct val="150000"/>
              </a:lnSpc>
              <a:buFontTx/>
              <a:buChar char="•"/>
            </a:pPr>
            <a:r>
              <a:rPr lang="sv-SE" sz="5600" dirty="0" err="1"/>
              <a:t>Groundwater</a:t>
            </a:r>
            <a:r>
              <a:rPr lang="sv-SE" sz="5600" dirty="0"/>
              <a:t> 					(</a:t>
            </a:r>
            <a:r>
              <a:rPr lang="sv-SE" sz="5600" dirty="0" err="1"/>
              <a:t>PEC</a:t>
            </a:r>
            <a:r>
              <a:rPr lang="sv-SE" sz="5600" baseline="-25000" dirty="0" err="1"/>
              <a:t>gw</a:t>
            </a:r>
            <a:r>
              <a:rPr lang="sv-SE" sz="5600" dirty="0"/>
              <a:t>)</a:t>
            </a:r>
          </a:p>
          <a:p>
            <a:pPr marL="896853" indent="-896853">
              <a:lnSpc>
                <a:spcPct val="150000"/>
              </a:lnSpc>
              <a:buFontTx/>
              <a:buChar char="•"/>
            </a:pPr>
            <a:r>
              <a:rPr lang="sv-SE" sz="5600" dirty="0" err="1"/>
              <a:t>Food</a:t>
            </a:r>
            <a:r>
              <a:rPr lang="sv-SE" sz="5600" dirty="0"/>
              <a:t> </a:t>
            </a:r>
            <a:r>
              <a:rPr lang="sv-SE" sz="5600" dirty="0" err="1"/>
              <a:t>chain</a:t>
            </a:r>
            <a:r>
              <a:rPr lang="sv-SE" sz="5600" dirty="0"/>
              <a:t> 					(</a:t>
            </a:r>
            <a:r>
              <a:rPr lang="sv-SE" sz="5600" dirty="0" err="1"/>
              <a:t>PEC</a:t>
            </a:r>
            <a:r>
              <a:rPr lang="sv-SE" sz="5600" baseline="-25000" dirty="0" err="1"/>
              <a:t>oral</a:t>
            </a:r>
            <a:r>
              <a:rPr lang="sv-SE" sz="5600" dirty="0"/>
              <a:t>) </a:t>
            </a:r>
          </a:p>
          <a:p>
            <a:pPr marL="896853" indent="-896853">
              <a:lnSpc>
                <a:spcPct val="150000"/>
              </a:lnSpc>
              <a:buFontTx/>
              <a:buChar char="•"/>
            </a:pPr>
            <a:r>
              <a:rPr lang="sv-SE" sz="5600" dirty="0" err="1"/>
              <a:t>Sewage</a:t>
            </a:r>
            <a:r>
              <a:rPr lang="sv-SE" sz="5600" dirty="0"/>
              <a:t> </a:t>
            </a:r>
            <a:r>
              <a:rPr lang="sv-SE" sz="5600" dirty="0" err="1"/>
              <a:t>Treatment</a:t>
            </a:r>
            <a:r>
              <a:rPr lang="sv-SE" sz="5600" dirty="0"/>
              <a:t> Plant 	(PEC</a:t>
            </a:r>
            <a:r>
              <a:rPr lang="sv-SE" sz="5600" baseline="-25000" dirty="0"/>
              <a:t>STP</a:t>
            </a:r>
            <a:r>
              <a:rPr lang="sv-SE" sz="5600" dirty="0"/>
              <a:t>)</a:t>
            </a:r>
          </a:p>
          <a:p>
            <a:pPr marL="896853" indent="-896853">
              <a:lnSpc>
                <a:spcPct val="150000"/>
              </a:lnSpc>
              <a:buFontTx/>
              <a:buChar char="•"/>
            </a:pPr>
            <a:r>
              <a:rPr lang="sv-SE" sz="5600" dirty="0"/>
              <a:t>Marine </a:t>
            </a:r>
            <a:r>
              <a:rPr lang="sv-SE" sz="5600" dirty="0" err="1" smtClean="0"/>
              <a:t>water</a:t>
            </a:r>
            <a:r>
              <a:rPr lang="sv-SE" sz="5600" dirty="0" smtClean="0"/>
              <a:t> </a:t>
            </a:r>
            <a:r>
              <a:rPr lang="sv-SE" sz="5600" dirty="0"/>
              <a:t>				(</a:t>
            </a:r>
            <a:r>
              <a:rPr lang="sv-SE" sz="5600" dirty="0" err="1"/>
              <a:t>PEC</a:t>
            </a:r>
            <a:r>
              <a:rPr lang="sv-SE" sz="5600" baseline="-25000" dirty="0" err="1"/>
              <a:t>marine</a:t>
            </a:r>
            <a:r>
              <a:rPr lang="sv-SE" sz="5600" dirty="0"/>
              <a:t>)</a:t>
            </a:r>
          </a:p>
          <a:p>
            <a:endParaRPr lang="sv-SE" sz="5600" dirty="0"/>
          </a:p>
        </p:txBody>
      </p:sp>
      <p:cxnSp>
        <p:nvCxnSpPr>
          <p:cNvPr id="3" name="Rak 2"/>
          <p:cNvCxnSpPr/>
          <p:nvPr/>
        </p:nvCxnSpPr>
        <p:spPr>
          <a:xfrm flipV="1">
            <a:off x="629165" y="9681394"/>
            <a:ext cx="16993888" cy="144016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47354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mall sv-eng">
  <a:themeElements>
    <a:clrScheme name="KemI Grafisk manual">
      <a:dk1>
        <a:srgbClr val="000000"/>
      </a:dk1>
      <a:lt1>
        <a:srgbClr val="FFFFFF"/>
      </a:lt1>
      <a:dk2>
        <a:srgbClr val="FF8200"/>
      </a:dk2>
      <a:lt2>
        <a:srgbClr val="9BCBEB"/>
      </a:lt2>
      <a:accent1>
        <a:srgbClr val="FF8200"/>
      </a:accent1>
      <a:accent2>
        <a:srgbClr val="00A3E0"/>
      </a:accent2>
      <a:accent3>
        <a:srgbClr val="A7A8AA"/>
      </a:accent3>
      <a:accent4>
        <a:srgbClr val="FFCD00"/>
      </a:accent4>
      <a:accent5>
        <a:srgbClr val="97D700"/>
      </a:accent5>
      <a:accent6>
        <a:srgbClr val="F9423A"/>
      </a:accent6>
      <a:hlink>
        <a:srgbClr val="0070C0"/>
      </a:hlink>
      <a:folHlink>
        <a:srgbClr val="0070C0"/>
      </a:folHlink>
    </a:clrScheme>
    <a:fontScheme name="REACH-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ACH-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pt-mall sv-eng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ppt-mall sv-eng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ppt-mall sv-eng</Template>
  <TotalTime>2313</TotalTime>
  <Words>981</Words>
  <Application>Microsoft Office PowerPoint</Application>
  <PresentationFormat>Anpassad</PresentationFormat>
  <Paragraphs>217</Paragraphs>
  <Slides>27</Slides>
  <Notes>18</Notes>
  <HiddenSlides>0</HiddenSlides>
  <MMClips>0</MMClips>
  <ScaleCrop>false</ScaleCrop>
  <HeadingPairs>
    <vt:vector size="8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Serverprogram för OLE-inbäddning</vt:lpstr>
      </vt:variant>
      <vt:variant>
        <vt:i4>0</vt:i4>
      </vt:variant>
      <vt:variant>
        <vt:lpstr>Bildrubriker</vt:lpstr>
      </vt:variant>
      <vt:variant>
        <vt:i4>27</vt:i4>
      </vt:variant>
    </vt:vector>
  </HeadingPairs>
  <TitlesOfParts>
    <vt:vector size="34" baseType="lpstr">
      <vt:lpstr>Arial</vt:lpstr>
      <vt:lpstr>Arial Rounded MT Bold</vt:lpstr>
      <vt:lpstr>Calibri</vt:lpstr>
      <vt:lpstr>Symbol</vt:lpstr>
      <vt:lpstr>Times New Roman</vt:lpstr>
      <vt:lpstr>Wingdings</vt:lpstr>
      <vt:lpstr>ppt-mall sv-eng</vt:lpstr>
      <vt:lpstr>Environmental Exposure  and Risk Assessment</vt:lpstr>
      <vt:lpstr>Topics</vt:lpstr>
      <vt:lpstr>Risk Assessment</vt:lpstr>
      <vt:lpstr>Environmental exposure assessment</vt:lpstr>
      <vt:lpstr>Administration of a chemical in the environment → different exposure routes </vt:lpstr>
      <vt:lpstr>Standard target organisms</vt:lpstr>
      <vt:lpstr>Exposure Assessment - relevant compartments PPP </vt:lpstr>
      <vt:lpstr>Exposure Assessment – birds and mammals  Food chain</vt:lpstr>
      <vt:lpstr>Predicted Environmental Concentration</vt:lpstr>
      <vt:lpstr>Exposure models </vt:lpstr>
      <vt:lpstr>PEC groundwater in EU</vt:lpstr>
      <vt:lpstr>Transformation: Example  degradation in soil, (one dose)</vt:lpstr>
      <vt:lpstr>Exposure Assessment (pesticides)  To estimate concentrations; Realistic worst case scenario</vt:lpstr>
      <vt:lpstr>Environmental effects assessment:  General principle</vt:lpstr>
      <vt:lpstr>Standard organisms used for testing </vt:lpstr>
      <vt:lpstr>Refinement – toxicity data</vt:lpstr>
      <vt:lpstr>Assessment/safety factor </vt:lpstr>
      <vt:lpstr>Safety/Assessment factors and PNEC:   Industrial/ consumer chemicals and biocides </vt:lpstr>
      <vt:lpstr>Safety factors - plant protection products</vt:lpstr>
      <vt:lpstr>Risk assessment - plant protection products</vt:lpstr>
      <vt:lpstr>Substances of Very High Concern (SVHC)</vt:lpstr>
      <vt:lpstr>PowerPoint-presentation</vt:lpstr>
      <vt:lpstr>Bioaccumulation</vt:lpstr>
      <vt:lpstr>Substances of high concern</vt:lpstr>
      <vt:lpstr>The PBT / vPvB criteria</vt:lpstr>
      <vt:lpstr>The PBT / vPvB criteria</vt:lpstr>
      <vt:lpstr>Take home message:</vt:lpstr>
    </vt:vector>
  </TitlesOfParts>
  <Company>Kemikalieinspektionen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 Exposure and Risk Assessment</dc:title>
  <dc:creator>Jenny Rönngren</dc:creator>
  <cp:lastModifiedBy>Lilian Törnqvist</cp:lastModifiedBy>
  <cp:revision>178</cp:revision>
  <dcterms:created xsi:type="dcterms:W3CDTF">2014-03-13T12:08:30Z</dcterms:created>
  <dcterms:modified xsi:type="dcterms:W3CDTF">2016-03-17T01:26:09Z</dcterms:modified>
</cp:coreProperties>
</file>