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57" r:id="rId4"/>
    <p:sldId id="259" r:id="rId5"/>
  </p:sldIdLst>
  <p:sldSz cx="18326100" cy="13746163"/>
  <p:notesSz cx="6858000" cy="9144000"/>
  <p:custDataLst>
    <p:tags r:id="rId7"/>
  </p:custDataLst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26" d="100"/>
          <a:sy n="26" d="100"/>
        </p:scale>
        <p:origin x="1234" y="48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47E72-4C63-4A7B-9F9E-1AF67CEA9774}" type="datetimeFigureOut">
              <a:rPr lang="sv-SE" smtClean="0"/>
              <a:t>2016-03-18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301C-C0DC-4EE4-9EE6-4E7866C55F4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00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0000" y="12993761"/>
            <a:ext cx="7722000" cy="5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ctr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A1F28FAA-F39F-4BAE-B803-CD283BF24F73}" type="slidenum">
              <a:rPr lang="sv-SE" altLang="sv-SE" smtClean="0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101817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824409"/>
            <a:ext cx="15577185" cy="3384376"/>
          </a:xfrm>
        </p:spPr>
        <p:txBody>
          <a:bodyPr/>
          <a:lstStyle/>
          <a:p>
            <a:r>
              <a:rPr lang="sv-SE" altLang="sv-SE" dirty="0" err="1"/>
              <a:t>Experiences</a:t>
            </a:r>
            <a:r>
              <a:rPr lang="sv-SE" altLang="sv-SE" dirty="0"/>
              <a:t> from Sweden </a:t>
            </a:r>
            <a:r>
              <a:rPr lang="sv-SE" altLang="sv-SE" dirty="0" err="1"/>
              <a:t>regarding</a:t>
            </a:r>
            <a:r>
              <a:rPr lang="sv-SE" altLang="sv-SE" dirty="0"/>
              <a:t> </a:t>
            </a:r>
            <a:r>
              <a:rPr lang="sv-SE" altLang="sv-SE" dirty="0" err="1"/>
              <a:t>control</a:t>
            </a:r>
            <a:r>
              <a:rPr lang="sv-SE" altLang="sv-SE" dirty="0"/>
              <a:t> of </a:t>
            </a:r>
            <a:r>
              <a:rPr lang="sv-SE" altLang="sv-SE" dirty="0" err="1"/>
              <a:t>mosquitoes</a:t>
            </a:r>
            <a:r>
              <a:rPr lang="sv-SE" altLang="sv-SE" dirty="0"/>
              <a:t> by </a:t>
            </a:r>
            <a:r>
              <a:rPr lang="sv-SE" altLang="sv-SE" dirty="0" err="1"/>
              <a:t>aerial</a:t>
            </a:r>
            <a:r>
              <a:rPr lang="sv-SE" altLang="sv-SE" dirty="0"/>
              <a:t> </a:t>
            </a:r>
            <a:r>
              <a:rPr lang="sv-SE" altLang="sv-SE" dirty="0" err="1"/>
              <a:t>spraying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3219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4775" y="968425"/>
            <a:ext cx="15576550" cy="2592288"/>
          </a:xfrm>
        </p:spPr>
        <p:txBody>
          <a:bodyPr/>
          <a:lstStyle/>
          <a:p>
            <a:pPr defTabSz="1827213"/>
            <a:r>
              <a:rPr lang="sv-SE" altLang="sv-SE" dirty="0" err="1"/>
              <a:t>Background</a:t>
            </a:r>
            <a:r>
              <a:rPr lang="sv-SE" altLang="sv-SE" dirty="0"/>
              <a:t/>
            </a:r>
            <a:br>
              <a:rPr lang="sv-SE" altLang="sv-SE" dirty="0"/>
            </a:br>
            <a:endParaRPr lang="sv-SE" altLang="sv-SE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3920753"/>
            <a:ext cx="12830175" cy="7380660"/>
          </a:xfrm>
        </p:spPr>
        <p:txBody>
          <a:bodyPr/>
          <a:lstStyle/>
          <a:p>
            <a:pPr marL="1601423" lvl="1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err="1" smtClean="0"/>
              <a:t>Aedes</a:t>
            </a:r>
            <a:r>
              <a:rPr lang="en-US" altLang="sv-SE" dirty="0" smtClean="0"/>
              <a:t> </a:t>
            </a:r>
            <a:r>
              <a:rPr lang="en-US" altLang="sv-SE" dirty="0" err="1" smtClean="0"/>
              <a:t>sticticus</a:t>
            </a:r>
            <a:endParaRPr lang="en-US" altLang="sv-SE" dirty="0" smtClean="0"/>
          </a:p>
          <a:p>
            <a:pPr marL="1601423" lvl="1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Flooded areas, mainly along the river of </a:t>
            </a:r>
            <a:r>
              <a:rPr lang="en-US" altLang="sv-SE" dirty="0" err="1" smtClean="0"/>
              <a:t>Dalälven</a:t>
            </a:r>
            <a:r>
              <a:rPr lang="en-US" altLang="sv-SE" dirty="0" smtClean="0"/>
              <a:t>, reproduction areas</a:t>
            </a:r>
          </a:p>
          <a:p>
            <a:pPr marL="1601423" lvl="1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err="1" smtClean="0"/>
              <a:t>Nuicance</a:t>
            </a:r>
            <a:r>
              <a:rPr lang="en-US" altLang="sv-SE" dirty="0" smtClean="0"/>
              <a:t> to man and animals in the area</a:t>
            </a:r>
          </a:p>
          <a:p>
            <a:pPr marL="1601423" lvl="1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Partly protected areas according to EU legislation (Natura 2000</a:t>
            </a:r>
          </a:p>
          <a:p>
            <a:pPr algn="l" defTabSz="1827213"/>
            <a:endParaRPr lang="sv-SE" altLang="sv-SE" dirty="0" smtClean="0"/>
          </a:p>
          <a:p>
            <a:pPr algn="l" defTabSz="1827213"/>
            <a:endParaRPr lang="sv-SE" altLang="sv-SE" dirty="0" smtClean="0"/>
          </a:p>
          <a:p>
            <a:pPr algn="l" defTabSz="1827213"/>
            <a:endParaRPr lang="sv-SE" altLang="sv-SE" dirty="0" smtClean="0"/>
          </a:p>
          <a:p>
            <a:pPr algn="l" defTabSz="1827213"/>
            <a:endParaRPr lang="sv-SE" alt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680393"/>
            <a:ext cx="15577185" cy="2592288"/>
          </a:xfrm>
        </p:spPr>
        <p:txBody>
          <a:bodyPr/>
          <a:lstStyle/>
          <a:p>
            <a:r>
              <a:rPr lang="sv-SE" altLang="sv-SE" dirty="0" smtClean="0"/>
              <a:t>The </a:t>
            </a:r>
            <a:r>
              <a:rPr lang="sv-SE" altLang="sv-SE" dirty="0" err="1" smtClean="0"/>
              <a:t>application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3776737"/>
            <a:ext cx="12828270" cy="8064896"/>
          </a:xfrm>
        </p:spPr>
        <p:txBody>
          <a:bodyPr/>
          <a:lstStyle/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sv-SE" dirty="0" smtClean="0"/>
              <a:t>The pesticide </a:t>
            </a:r>
            <a:r>
              <a:rPr lang="en-US" altLang="sv-SE" dirty="0" err="1" smtClean="0"/>
              <a:t>Vectobac</a:t>
            </a:r>
            <a:r>
              <a:rPr lang="en-US" altLang="sv-SE" dirty="0" smtClean="0"/>
              <a:t> (</a:t>
            </a:r>
            <a:r>
              <a:rPr lang="en-US" altLang="sv-SE" i="1" dirty="0" smtClean="0"/>
              <a:t>Bacillus thuringiensis </a:t>
            </a:r>
            <a:r>
              <a:rPr lang="en-US" altLang="sv-SE" i="1" dirty="0" err="1" smtClean="0"/>
              <a:t>israelensis</a:t>
            </a:r>
            <a:r>
              <a:rPr lang="en-US" altLang="sv-SE" dirty="0" smtClean="0"/>
              <a:t>, </a:t>
            </a:r>
            <a:r>
              <a:rPr lang="en-US" altLang="sv-SE" dirty="0" err="1" smtClean="0"/>
              <a:t>Bti</a:t>
            </a:r>
            <a:r>
              <a:rPr lang="en-US" altLang="sv-SE" dirty="0" smtClean="0"/>
              <a:t>) is authorized by </a:t>
            </a:r>
            <a:r>
              <a:rPr lang="en-US" altLang="sv-SE" dirty="0" err="1" smtClean="0"/>
              <a:t>KemI</a:t>
            </a:r>
            <a:r>
              <a:rPr lang="en-US" altLang="sv-SE" dirty="0" smtClean="0"/>
              <a:t>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sv-SE" dirty="0" smtClean="0"/>
              <a:t>For control of </a:t>
            </a:r>
            <a:r>
              <a:rPr lang="en-US" altLang="sv-SE" dirty="0" err="1" smtClean="0"/>
              <a:t>mosquitoe</a:t>
            </a:r>
            <a:r>
              <a:rPr lang="en-US" altLang="sv-SE" dirty="0" smtClean="0"/>
              <a:t> larvae in water habitats</a:t>
            </a:r>
            <a:endParaRPr lang="en-US" altLang="sv-SE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sv-SE" dirty="0" smtClean="0"/>
              <a:t>Aerial </a:t>
            </a:r>
            <a:r>
              <a:rPr lang="en-US" altLang="sv-SE" dirty="0"/>
              <a:t>spraying is banned -&gt; apply for </a:t>
            </a:r>
            <a:r>
              <a:rPr lang="en-US" altLang="sv-SE" dirty="0" smtClean="0"/>
              <a:t>exemptions from the Swedish EPA on yearly basis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sv-SE" dirty="0" smtClean="0"/>
              <a:t>For use in protected area, the application for permission referred to the Swedish government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altLang="sv-SE" dirty="0" smtClean="0"/>
          </a:p>
          <a:p>
            <a:pPr algn="l"/>
            <a:endParaRPr lang="en-US" altLang="sv-SE" dirty="0"/>
          </a:p>
          <a:p>
            <a:pPr algn="l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70068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680393"/>
            <a:ext cx="15577185" cy="1584176"/>
          </a:xfrm>
        </p:spPr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application</a:t>
            </a:r>
            <a:r>
              <a:rPr lang="sv-SE" dirty="0" smtClean="0"/>
              <a:t> of 2016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2264569"/>
            <a:ext cx="12828270" cy="10081120"/>
          </a:xfrm>
        </p:spPr>
        <p:txBody>
          <a:bodyPr/>
          <a:lstStyle/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sv-SE" dirty="0" smtClean="0"/>
              <a:t>Total areal: 11671 ha, approx. 50% </a:t>
            </a:r>
            <a:r>
              <a:rPr lang="sv-SE" dirty="0" err="1" smtClean="0"/>
              <a:t>protected</a:t>
            </a:r>
            <a:endParaRPr lang="sv-SE" dirty="0" smtClean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sv-SE" dirty="0" err="1" smtClean="0"/>
              <a:t>Application</a:t>
            </a:r>
            <a:r>
              <a:rPr lang="sv-SE" dirty="0" smtClean="0"/>
              <a:t> </a:t>
            </a:r>
            <a:r>
              <a:rPr lang="sv-SE" dirty="0" err="1" smtClean="0"/>
              <a:t>technique</a:t>
            </a:r>
            <a:r>
              <a:rPr lang="sv-SE" dirty="0" smtClean="0"/>
              <a:t>: </a:t>
            </a:r>
            <a:r>
              <a:rPr lang="sv-SE" dirty="0" err="1" smtClean="0"/>
              <a:t>mainly</a:t>
            </a:r>
            <a:r>
              <a:rPr lang="sv-SE" dirty="0" smtClean="0"/>
              <a:t> by </a:t>
            </a:r>
            <a:r>
              <a:rPr lang="sv-SE" dirty="0" err="1" smtClean="0"/>
              <a:t>helicopter</a:t>
            </a:r>
            <a:r>
              <a:rPr lang="sv-SE" dirty="0" smtClean="0"/>
              <a:t>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also</a:t>
            </a:r>
            <a:r>
              <a:rPr lang="sv-SE" dirty="0" smtClean="0"/>
              <a:t> </a:t>
            </a:r>
            <a:r>
              <a:rPr lang="sv-SE" dirty="0" err="1" smtClean="0"/>
              <a:t>manually</a:t>
            </a:r>
            <a:endParaRPr lang="sv-SE" dirty="0" smtClean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sv-SE" dirty="0" err="1" smtClean="0"/>
              <a:t>Number</a:t>
            </a:r>
            <a:r>
              <a:rPr lang="sv-SE" dirty="0" smtClean="0"/>
              <a:t> of </a:t>
            </a:r>
            <a:r>
              <a:rPr lang="sv-SE" dirty="0" err="1" smtClean="0"/>
              <a:t>applications</a:t>
            </a:r>
            <a:r>
              <a:rPr lang="sv-SE" dirty="0" smtClean="0"/>
              <a:t>: 4, 200 </a:t>
            </a:r>
            <a:r>
              <a:rPr lang="sv-SE" dirty="0" err="1" smtClean="0"/>
              <a:t>tonnes</a:t>
            </a:r>
            <a:r>
              <a:rPr lang="sv-SE" dirty="0" smtClean="0"/>
              <a:t> max.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sv-SE" dirty="0" err="1" smtClean="0"/>
              <a:t>Specific</a:t>
            </a:r>
            <a:r>
              <a:rPr lang="sv-SE" dirty="0" smtClean="0"/>
              <a:t> </a:t>
            </a:r>
            <a:r>
              <a:rPr lang="sv-SE" dirty="0" err="1" smtClean="0"/>
              <a:t>conditions</a:t>
            </a:r>
            <a:r>
              <a:rPr lang="sv-SE" dirty="0" smtClean="0"/>
              <a:t>: </a:t>
            </a:r>
          </a:p>
          <a:p>
            <a:pPr marL="1601423" lvl="1" indent="-685800" algn="l">
              <a:buFont typeface="Wingdings" panose="05000000000000000000" pitchFamily="2" charset="2"/>
              <a:buChar char="§"/>
            </a:pPr>
            <a:r>
              <a:rPr lang="sv-SE" sz="3600" dirty="0" err="1" smtClean="0"/>
              <a:t>follow</a:t>
            </a:r>
            <a:r>
              <a:rPr lang="sv-SE" sz="3600" dirty="0" smtClean="0"/>
              <a:t> </a:t>
            </a:r>
            <a:r>
              <a:rPr lang="sv-SE" sz="3600" dirty="0" err="1" smtClean="0"/>
              <a:t>up</a:t>
            </a:r>
            <a:r>
              <a:rPr lang="sv-SE" sz="3600" dirty="0" smtClean="0"/>
              <a:t> of </a:t>
            </a:r>
            <a:r>
              <a:rPr lang="sv-SE" sz="3600" dirty="0" err="1" smtClean="0"/>
              <a:t>possible</a:t>
            </a:r>
            <a:r>
              <a:rPr lang="sv-SE" sz="3600" dirty="0" smtClean="0"/>
              <a:t> </a:t>
            </a:r>
            <a:r>
              <a:rPr lang="sv-SE" sz="3600" dirty="0" err="1" smtClean="0"/>
              <a:t>effects</a:t>
            </a:r>
            <a:r>
              <a:rPr lang="sv-SE" sz="3600" dirty="0" smtClean="0"/>
              <a:t> in the </a:t>
            </a:r>
            <a:r>
              <a:rPr lang="sv-SE" sz="3600" dirty="0" err="1" smtClean="0"/>
              <a:t>environment</a:t>
            </a:r>
            <a:endParaRPr lang="sv-SE" sz="3600" dirty="0" smtClean="0"/>
          </a:p>
          <a:p>
            <a:pPr marL="1601423" lvl="1" indent="-685800" algn="l">
              <a:buFont typeface="Wingdings" panose="05000000000000000000" pitchFamily="2" charset="2"/>
              <a:buChar char="§"/>
            </a:pPr>
            <a:r>
              <a:rPr lang="sv-SE" sz="3600" dirty="0"/>
              <a:t>a</a:t>
            </a:r>
            <a:r>
              <a:rPr lang="sv-SE" sz="3600" dirty="0" smtClean="0"/>
              <a:t>lternative </a:t>
            </a:r>
            <a:r>
              <a:rPr lang="sv-SE" sz="3600" dirty="0" err="1" smtClean="0"/>
              <a:t>methods</a:t>
            </a:r>
            <a:r>
              <a:rPr lang="sv-SE" sz="3600" dirty="0" smtClean="0"/>
              <a:t> (</a:t>
            </a:r>
            <a:r>
              <a:rPr lang="sv-SE" sz="3600" dirty="0" err="1" smtClean="0"/>
              <a:t>traps</a:t>
            </a:r>
            <a:r>
              <a:rPr lang="sv-SE" sz="3600" dirty="0" smtClean="0"/>
              <a:t>, </a:t>
            </a:r>
            <a:r>
              <a:rPr lang="sv-SE" sz="3600" dirty="0" err="1" smtClean="0"/>
              <a:t>grazing</a:t>
            </a:r>
            <a:r>
              <a:rPr lang="sv-SE" sz="3600" dirty="0" smtClean="0"/>
              <a:t>, </a:t>
            </a:r>
            <a:r>
              <a:rPr lang="sv-SE" sz="3600" dirty="0" err="1" smtClean="0"/>
              <a:t>ground</a:t>
            </a:r>
            <a:r>
              <a:rPr lang="sv-SE" sz="3600" dirty="0" smtClean="0"/>
              <a:t> </a:t>
            </a:r>
            <a:r>
              <a:rPr lang="sv-SE" sz="3600" dirty="0" err="1" smtClean="0"/>
              <a:t>processing</a:t>
            </a:r>
            <a:r>
              <a:rPr lang="sv-SE" sz="3600" dirty="0" smtClean="0"/>
              <a:t>, </a:t>
            </a:r>
            <a:r>
              <a:rPr lang="sv-SE" sz="3600" dirty="0" err="1" smtClean="0"/>
              <a:t>Classical</a:t>
            </a:r>
            <a:r>
              <a:rPr lang="sv-SE" sz="3600" dirty="0" smtClean="0"/>
              <a:t> SIT)</a:t>
            </a:r>
          </a:p>
          <a:p>
            <a:pPr marL="1601423" lvl="1" indent="-685800" algn="l">
              <a:buFont typeface="Wingdings" panose="05000000000000000000" pitchFamily="2" charset="2"/>
              <a:buChar char="§"/>
            </a:pPr>
            <a:r>
              <a:rPr lang="sv-SE" sz="3600" dirty="0" smtClean="0"/>
              <a:t>5000 </a:t>
            </a:r>
            <a:r>
              <a:rPr lang="sv-SE" sz="3600" dirty="0" err="1" smtClean="0"/>
              <a:t>mosquitoes</a:t>
            </a:r>
            <a:r>
              <a:rPr lang="sv-SE" sz="3600" dirty="0" smtClean="0"/>
              <a:t>/</a:t>
            </a:r>
            <a:r>
              <a:rPr lang="sv-SE" sz="3600" dirty="0" err="1" smtClean="0"/>
              <a:t>trap</a:t>
            </a:r>
            <a:r>
              <a:rPr lang="sv-SE" sz="3600" dirty="0" smtClean="0"/>
              <a:t>/</a:t>
            </a:r>
            <a:r>
              <a:rPr lang="sv-SE" sz="3600" dirty="0" err="1" smtClean="0"/>
              <a:t>night</a:t>
            </a:r>
            <a:endParaRPr lang="sv-SE" sz="3600" dirty="0" smtClean="0"/>
          </a:p>
          <a:p>
            <a:pPr marL="1601423" lvl="1" indent="-685800" algn="l">
              <a:buFont typeface="Wingdings" panose="05000000000000000000" pitchFamily="2" charset="2"/>
              <a:buChar char="§"/>
            </a:pPr>
            <a:r>
              <a:rPr lang="sv-SE" sz="3600" dirty="0"/>
              <a:t>u</a:t>
            </a:r>
            <a:r>
              <a:rPr lang="sv-SE" sz="3600" dirty="0" smtClean="0"/>
              <a:t>rban area</a:t>
            </a:r>
          </a:p>
          <a:p>
            <a:pPr marL="1601423" lvl="1" indent="-685800" algn="l">
              <a:buFont typeface="Wingdings" panose="05000000000000000000" pitchFamily="2" charset="2"/>
              <a:buChar char="§"/>
            </a:pPr>
            <a:r>
              <a:rPr lang="sv-SE" sz="3600" dirty="0" err="1" smtClean="0"/>
              <a:t>breeding</a:t>
            </a:r>
            <a:r>
              <a:rPr lang="sv-SE" sz="3600" dirty="0" smtClean="0"/>
              <a:t> areas for the </a:t>
            </a:r>
            <a:r>
              <a:rPr lang="sv-SE" sz="3600" dirty="0" err="1" smtClean="0"/>
              <a:t>wood</a:t>
            </a:r>
            <a:r>
              <a:rPr lang="sv-SE" sz="3600" dirty="0" smtClean="0"/>
              <a:t> </a:t>
            </a:r>
            <a:r>
              <a:rPr lang="sv-SE" sz="3600" dirty="0" err="1" smtClean="0"/>
              <a:t>pecker</a:t>
            </a:r>
            <a:r>
              <a:rPr lang="sv-SE" sz="3600" dirty="0" smtClean="0"/>
              <a:t> </a:t>
            </a:r>
            <a:r>
              <a:rPr lang="sv-SE" sz="3600" dirty="0" err="1" smtClean="0"/>
              <a:t>Dendrocopos</a:t>
            </a:r>
            <a:r>
              <a:rPr lang="sv-SE" sz="3600" dirty="0" smtClean="0"/>
              <a:t> </a:t>
            </a:r>
            <a:r>
              <a:rPr lang="sv-SE" sz="3600" dirty="0" err="1" smtClean="0"/>
              <a:t>leucotos</a:t>
            </a:r>
            <a:r>
              <a:rPr lang="sv-SE" sz="3600" dirty="0" smtClean="0"/>
              <a:t> </a:t>
            </a:r>
            <a:r>
              <a:rPr lang="sv-SE" sz="3600" dirty="0" err="1" smtClean="0"/>
              <a:t>should</a:t>
            </a:r>
            <a:r>
              <a:rPr lang="sv-SE" sz="3600" dirty="0" smtClean="0"/>
              <a:t> not be </a:t>
            </a:r>
            <a:r>
              <a:rPr lang="sv-SE" sz="3600" dirty="0" err="1" smtClean="0"/>
              <a:t>disturbed</a:t>
            </a:r>
            <a:r>
              <a:rPr lang="sv-SE" sz="3600" dirty="0" smtClean="0"/>
              <a:t> </a:t>
            </a:r>
          </a:p>
          <a:p>
            <a:pPr algn="l"/>
            <a:endParaRPr lang="sv-SE" dirty="0" smtClean="0"/>
          </a:p>
          <a:p>
            <a:pPr algn="l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368993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MENUOPEN" val="True"/>
</p:tagLst>
</file>

<file path=ppt/theme/theme1.xml><?xml version="1.0" encoding="utf-8"?>
<a:theme xmlns:a="http://schemas.openxmlformats.org/drawingml/2006/main" name="Alt1-Trade-ppt-mall sv-eng-1440x1080(2014-02-03)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50</TotalTime>
  <Words>171</Words>
  <Application>Microsoft Office PowerPoint</Application>
  <PresentationFormat>Anpassad</PresentationFormat>
  <Paragraphs>24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Alt1-Trade-ppt-mall sv-eng-1440x1080(2014-02-03)</vt:lpstr>
      <vt:lpstr>Experiences from Sweden regarding control of mosquitoes by aerial spraying</vt:lpstr>
      <vt:lpstr>Background </vt:lpstr>
      <vt:lpstr>The application</vt:lpstr>
      <vt:lpstr>The application of 2016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Experiences from Sweden regarding control of mosquitoes by aerial spraying</dc:title>
  <dc:creator>Helena Casabona</dc:creator>
  <cp:lastModifiedBy>Helena Casabona</cp:lastModifiedBy>
  <cp:revision>9</cp:revision>
  <dcterms:created xsi:type="dcterms:W3CDTF">2016-03-17T08:29:41Z</dcterms:created>
  <dcterms:modified xsi:type="dcterms:W3CDTF">2016-03-18T13:39:19Z</dcterms:modified>
</cp:coreProperties>
</file>