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91" r:id="rId3"/>
    <p:sldId id="259" r:id="rId4"/>
    <p:sldId id="287" r:id="rId5"/>
    <p:sldId id="290" r:id="rId6"/>
    <p:sldId id="260" r:id="rId7"/>
    <p:sldId id="280" r:id="rId8"/>
    <p:sldId id="289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9" r:id="rId17"/>
    <p:sldId id="284" r:id="rId18"/>
    <p:sldId id="270" r:id="rId19"/>
    <p:sldId id="283" r:id="rId20"/>
    <p:sldId id="285" r:id="rId21"/>
    <p:sldId id="271" r:id="rId22"/>
    <p:sldId id="272" r:id="rId23"/>
    <p:sldId id="273" r:id="rId24"/>
    <p:sldId id="274" r:id="rId25"/>
    <p:sldId id="275" r:id="rId26"/>
    <p:sldId id="292" r:id="rId27"/>
    <p:sldId id="293" r:id="rId28"/>
    <p:sldId id="286" r:id="rId29"/>
    <p:sldId id="294" r:id="rId30"/>
  </p:sldIdLst>
  <p:sldSz cx="18326100" cy="13746163"/>
  <p:notesSz cx="6858000" cy="9144000"/>
  <p:custDataLst>
    <p:tags r:id="rId32"/>
  </p:custDataLst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911225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741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657600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9">
          <p15:clr>
            <a:srgbClr val="A4A3A4"/>
          </p15:clr>
        </p15:guide>
        <p15:guide id="2" pos="577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a Casabona" initials="HC" lastIdx="2" clrIdx="0">
    <p:extLst>
      <p:ext uri="{19B8F6BF-5375-455C-9EA6-DF929625EA0E}">
        <p15:presenceInfo xmlns:p15="http://schemas.microsoft.com/office/powerpoint/2012/main" userId="S-1-5-21-447903908-1052577951-1543857936-11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875" autoAdjust="0"/>
  </p:normalViewPr>
  <p:slideViewPr>
    <p:cSldViewPr>
      <p:cViewPr varScale="1">
        <p:scale>
          <a:sx n="24" d="100"/>
          <a:sy n="24" d="100"/>
        </p:scale>
        <p:origin x="1315" y="62"/>
      </p:cViewPr>
      <p:guideLst>
        <p:guide orient="horz" pos="4329"/>
        <p:guide pos="5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10T12:53:04.269" idx="2">
    <p:pos x="9638" y="1707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47E72-4C63-4A7B-9F9E-1AF67CEA9774}" type="datetimeFigureOut">
              <a:rPr lang="sv-SE" smtClean="0"/>
              <a:t>2016-03-17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1301C-C0DC-4EE4-9EE6-4E7866C55F4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008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The risk </a:t>
            </a:r>
            <a:r>
              <a:rPr lang="sv-SE" dirty="0" err="1" smtClean="0"/>
              <a:t>associated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the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use</a:t>
            </a:r>
            <a:r>
              <a:rPr lang="sv-SE" baseline="0" dirty="0" smtClean="0"/>
              <a:t> of a </a:t>
            </a:r>
            <a:r>
              <a:rPr lang="sv-SE" baseline="0" dirty="0" err="1" smtClean="0"/>
              <a:t>chemical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consists</a:t>
            </a:r>
            <a:r>
              <a:rPr lang="sv-SE" baseline="0" dirty="0" smtClean="0"/>
              <a:t> of the </a:t>
            </a:r>
            <a:r>
              <a:rPr lang="sv-SE" baseline="0" dirty="0" err="1" smtClean="0"/>
              <a:t>intrinsic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properties</a:t>
            </a:r>
            <a:r>
              <a:rPr lang="sv-SE" baseline="0" dirty="0" smtClean="0"/>
              <a:t> of </a:t>
            </a:r>
            <a:r>
              <a:rPr lang="sv-SE" baseline="0" dirty="0" err="1" smtClean="0"/>
              <a:t>that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specific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chemical</a:t>
            </a:r>
            <a:r>
              <a:rPr lang="sv-SE" baseline="0" dirty="0" smtClean="0"/>
              <a:t> and the exposure to it.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1301C-C0DC-4EE4-9EE6-4E7866C55F46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9346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680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76804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6E8CC0-B5C0-41DC-9C5D-B7BCCA14A1F3}" type="slidenum">
              <a:rPr lang="sv-SE" smtClean="0"/>
              <a:pPr/>
              <a:t>12</a:t>
            </a:fld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2369280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0899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80900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EACFA0-91D6-4B03-B492-C6D1E5EB5552}" type="slidenum">
              <a:rPr lang="sv-SE" smtClean="0"/>
              <a:pPr/>
              <a:t>13</a:t>
            </a:fld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48534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4270221"/>
            <a:ext cx="15577185" cy="2946516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7789493"/>
            <a:ext cx="12828270" cy="3512908"/>
          </a:xfrm>
        </p:spPr>
        <p:txBody>
          <a:bodyPr/>
          <a:lstStyle>
            <a:lvl1pPr marL="0" indent="0" algn="ctr">
              <a:buNone/>
              <a:defRPr/>
            </a:lvl1pPr>
            <a:lvl2pPr marL="915623" indent="0" algn="ctr">
              <a:buNone/>
              <a:defRPr/>
            </a:lvl2pPr>
            <a:lvl3pPr marL="1831252" indent="0" algn="ctr">
              <a:buNone/>
              <a:defRPr/>
            </a:lvl3pPr>
            <a:lvl4pPr marL="2746874" indent="0" algn="ctr">
              <a:buNone/>
              <a:defRPr/>
            </a:lvl4pPr>
            <a:lvl5pPr marL="3662499" indent="0" algn="ctr">
              <a:buNone/>
              <a:defRPr/>
            </a:lvl5pPr>
            <a:lvl6pPr marL="4578122" indent="0" algn="ctr">
              <a:buNone/>
              <a:defRPr/>
            </a:lvl6pPr>
            <a:lvl7pPr marL="5493747" indent="0" algn="ctr">
              <a:buNone/>
              <a:defRPr/>
            </a:lvl7pPr>
            <a:lvl8pPr marL="6409374" indent="0" algn="ctr">
              <a:buNone/>
              <a:defRPr/>
            </a:lvl8pPr>
            <a:lvl9pPr marL="7324997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1035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17576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3286424" y="550496"/>
            <a:ext cx="4123373" cy="11728787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6308" y="550496"/>
            <a:ext cx="12064683" cy="11728787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8033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914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47637" y="8833198"/>
            <a:ext cx="15577185" cy="2730141"/>
          </a:xfrm>
        </p:spPr>
        <p:txBody>
          <a:bodyPr anchor="t"/>
          <a:lstStyle>
            <a:lvl1pPr algn="l">
              <a:defRPr sz="8000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47637" y="5826225"/>
            <a:ext cx="15577185" cy="3006972"/>
          </a:xfrm>
        </p:spPr>
        <p:txBody>
          <a:bodyPr anchor="b"/>
          <a:lstStyle>
            <a:lvl1pPr marL="0" indent="0">
              <a:buNone/>
              <a:defRPr sz="3900"/>
            </a:lvl1pPr>
            <a:lvl2pPr marL="915623" indent="0">
              <a:buNone/>
              <a:defRPr sz="3700"/>
            </a:lvl2pPr>
            <a:lvl3pPr marL="1831252" indent="0">
              <a:buNone/>
              <a:defRPr sz="3200"/>
            </a:lvl3pPr>
            <a:lvl4pPr marL="2746874" indent="0">
              <a:buNone/>
              <a:defRPr sz="2800"/>
            </a:lvl4pPr>
            <a:lvl5pPr marL="3662499" indent="0">
              <a:buNone/>
              <a:defRPr sz="2800"/>
            </a:lvl5pPr>
            <a:lvl6pPr marL="4578122" indent="0">
              <a:buNone/>
              <a:defRPr sz="2800"/>
            </a:lvl6pPr>
            <a:lvl7pPr marL="5493747" indent="0">
              <a:buNone/>
              <a:defRPr sz="2800"/>
            </a:lvl7pPr>
            <a:lvl8pPr marL="6409374" indent="0">
              <a:buNone/>
              <a:defRPr sz="2800"/>
            </a:lvl8pPr>
            <a:lvl9pPr marL="7324997" indent="0">
              <a:buNone/>
              <a:defRPr sz="2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99280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6308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31576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5071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16305" y="3076978"/>
            <a:ext cx="809721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16305" y="4359316"/>
            <a:ext cx="809721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9309408" y="3076978"/>
            <a:ext cx="810039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9309408" y="4359316"/>
            <a:ext cx="810039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33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78938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0259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6317" y="547304"/>
            <a:ext cx="6029161" cy="2329210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64996" y="547303"/>
            <a:ext cx="10244799" cy="11731970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916317" y="2876525"/>
            <a:ext cx="6029161" cy="9402758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285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92043" y="9622315"/>
            <a:ext cx="10995660" cy="1135969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592043" y="1228249"/>
            <a:ext cx="10995660" cy="8247698"/>
          </a:xfrm>
        </p:spPr>
        <p:txBody>
          <a:bodyPr/>
          <a:lstStyle>
            <a:lvl1pPr marL="0" indent="0">
              <a:buNone/>
              <a:defRPr sz="6500"/>
            </a:lvl1pPr>
            <a:lvl2pPr marL="915623" indent="0">
              <a:buNone/>
              <a:defRPr sz="5600"/>
            </a:lvl2pPr>
            <a:lvl3pPr marL="1831252" indent="0">
              <a:buNone/>
              <a:defRPr sz="4800"/>
            </a:lvl3pPr>
            <a:lvl4pPr marL="2746874" indent="0">
              <a:buNone/>
              <a:defRPr sz="3900"/>
            </a:lvl4pPr>
            <a:lvl5pPr marL="3662499" indent="0">
              <a:buNone/>
              <a:defRPr sz="3900"/>
            </a:lvl5pPr>
            <a:lvl6pPr marL="4578122" indent="0">
              <a:buNone/>
              <a:defRPr sz="3900"/>
            </a:lvl6pPr>
            <a:lvl7pPr marL="5493747" indent="0">
              <a:buNone/>
              <a:defRPr sz="3900"/>
            </a:lvl7pPr>
            <a:lvl8pPr marL="6409374" indent="0">
              <a:buNone/>
              <a:defRPr sz="3900"/>
            </a:lvl8pPr>
            <a:lvl9pPr marL="7324997" indent="0">
              <a:buNone/>
              <a:defRPr sz="39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592043" y="10758282"/>
            <a:ext cx="10995660" cy="1613264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5918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NUL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kemikalieinspektionen.s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550863"/>
            <a:ext cx="16494125" cy="229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3206750"/>
            <a:ext cx="16494125" cy="907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12517438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>
              <a:defRPr/>
            </a:pPr>
            <a:endParaRPr lang="sv-SE" alt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00000" y="12993761"/>
            <a:ext cx="7722000" cy="53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 algn="ctr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A1F28FAA-F39F-4BAE-B803-CD283BF24F73}" type="slidenum">
              <a:rPr lang="sv-SE" altLang="sv-SE" smtClean="0"/>
              <a:pPr>
                <a:defRPr/>
              </a:pPr>
              <a:t>‹#›</a:t>
            </a:fld>
            <a:endParaRPr lang="sv-SE" alt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600" y="12265200"/>
            <a:ext cx="2153041" cy="1170000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3101817"/>
            <a:ext cx="4680000" cy="3960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0"/>
            <a:ext cx="183261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500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5pPr>
      <a:lvl6pPr marL="915623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6pPr>
      <a:lvl7pPr marL="1831252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7pPr>
      <a:lvl8pPr marL="2746874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8pPr>
      <a:lvl9pPr marL="3662499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9pPr>
    </p:titleStyle>
    <p:bodyStyle>
      <a:lvl1pPr marL="681038" indent="-685800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  <a:ea typeface="+mn-ea"/>
          <a:cs typeface="+mn-cs"/>
        </a:defRPr>
      </a:lvl1pPr>
      <a:lvl2pPr marL="1482725" indent="-571500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2pPr>
      <a:lvl3pPr marL="2284413" indent="-455613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</a:defRPr>
      </a:lvl3pPr>
      <a:lvl4pPr marL="3198813" indent="-455613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4pPr>
      <a:lvl5pPr marL="4114800" indent="-455613" algn="l" rtl="0" eaLnBrk="1" fontAlgn="base" hangingPunct="1">
        <a:spcBef>
          <a:spcPct val="20000"/>
        </a:spcBef>
        <a:spcAft>
          <a:spcPct val="0"/>
        </a:spcAft>
        <a:buChar char="»"/>
        <a:defRPr sz="3900" baseline="0">
          <a:solidFill>
            <a:srgbClr val="000000"/>
          </a:solidFill>
          <a:latin typeface="+mn-lt"/>
        </a:defRPr>
      </a:lvl5pPr>
      <a:lvl6pPr marL="503593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6pPr>
      <a:lvl7pPr marL="595155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7pPr>
      <a:lvl8pPr marL="6867184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8pPr>
      <a:lvl9pPr marL="7782808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915623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83125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27468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662499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57812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49374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4093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32499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hyperlink" Target="http://www.efsa.europa.eu/en/efsajournal/pub/3874.htm?wtrl=01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fsa.europa.eu/en/efsajournal/doc/3874.pdf" TargetMode="External"/><Relationship Id="rId2" Type="http://schemas.openxmlformats.org/officeDocument/2006/relationships/hyperlink" Target="http://envistaweb.com/pret/index.php?option=com_docman&amp;task=doc_download&amp;gid=9&amp;Itemid=217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food/plant/pesticides/legislation/index_en.htm" TargetMode="Externa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4775" y="4270375"/>
            <a:ext cx="15576550" cy="4186882"/>
          </a:xfrm>
        </p:spPr>
        <p:txBody>
          <a:bodyPr/>
          <a:lstStyle/>
          <a:p>
            <a:pPr defTabSz="1827213"/>
            <a:r>
              <a:rPr lang="en-US" altLang="sv-SE" dirty="0" smtClean="0"/>
              <a:t>Workshop on risk assessment and risk management of pesticides </a:t>
            </a:r>
            <a:br>
              <a:rPr lang="en-US" altLang="sv-SE" dirty="0" smtClean="0"/>
            </a:br>
            <a:r>
              <a:rPr lang="en-US" altLang="sv-SE" dirty="0" smtClean="0"/>
              <a:t/>
            </a:r>
            <a:br>
              <a:rPr lang="en-US" altLang="sv-SE" dirty="0" smtClean="0"/>
            </a:br>
            <a:r>
              <a:rPr lang="en-US" altLang="sv-SE" sz="4800" dirty="0" smtClean="0"/>
              <a:t>Risk assessment for human health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7963" y="8792121"/>
            <a:ext cx="12830175" cy="3193528"/>
          </a:xfrm>
        </p:spPr>
        <p:txBody>
          <a:bodyPr/>
          <a:lstStyle/>
          <a:p>
            <a:pPr defTabSz="1827213"/>
            <a:r>
              <a:rPr lang="sv-SE" altLang="sv-SE" dirty="0" smtClean="0"/>
              <a:t>Bilateral </a:t>
            </a:r>
            <a:r>
              <a:rPr lang="sv-SE" altLang="sv-SE" dirty="0" err="1" smtClean="0"/>
              <a:t>cooperation</a:t>
            </a:r>
            <a:r>
              <a:rPr lang="sv-SE" altLang="sv-SE" dirty="0" smtClean="0"/>
              <a:t> Brazil – Sweden</a:t>
            </a:r>
          </a:p>
          <a:p>
            <a:pPr defTabSz="1827213"/>
            <a:r>
              <a:rPr lang="sv-SE" altLang="sv-SE" dirty="0" smtClean="0"/>
              <a:t>17 to18 </a:t>
            </a:r>
            <a:r>
              <a:rPr lang="sv-SE" altLang="sv-SE" dirty="0" err="1" smtClean="0"/>
              <a:t>March</a:t>
            </a:r>
            <a:r>
              <a:rPr lang="sv-SE" altLang="sv-SE" dirty="0" smtClean="0"/>
              <a:t> 2016</a:t>
            </a:r>
          </a:p>
          <a:p>
            <a:pPr defTabSz="1827213"/>
            <a:r>
              <a:rPr lang="sv-SE" altLang="sv-SE" dirty="0" smtClean="0"/>
              <a:t>Helena Casabona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14" y="512341"/>
            <a:ext cx="3120394" cy="2184276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546" y="1760959"/>
            <a:ext cx="3455670" cy="2159794"/>
          </a:xfrm>
          <a:prstGeom prst="rect">
            <a:avLst/>
          </a:prstGeom>
        </p:spPr>
      </p:pic>
      <p:pic>
        <p:nvPicPr>
          <p:cNvPr id="7" name="Bildobjekt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14" y="530230"/>
            <a:ext cx="3120394" cy="2184276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098" y="1760959"/>
            <a:ext cx="3455670" cy="2159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Principle</a:t>
            </a:r>
            <a:r>
              <a:rPr lang="sv-SE" dirty="0" smtClean="0"/>
              <a:t> (1)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400" dirty="0" smtClean="0"/>
              <a:t>The model evaluates </a:t>
            </a:r>
            <a:r>
              <a:rPr lang="en-GB" sz="4400" dirty="0"/>
              <a:t>the risk of the formulated product for pesticide </a:t>
            </a:r>
            <a:r>
              <a:rPr lang="en-GB" sz="4400" dirty="0" smtClean="0"/>
              <a:t>operators (workers, bystanders, residents). </a:t>
            </a:r>
          </a:p>
          <a:p>
            <a:r>
              <a:rPr lang="en-GB" sz="4400" dirty="0" smtClean="0"/>
              <a:t>An </a:t>
            </a:r>
            <a:r>
              <a:rPr lang="en-GB" sz="4400" b="1" dirty="0"/>
              <a:t>exposure scenario </a:t>
            </a:r>
            <a:r>
              <a:rPr lang="en-GB" sz="4400" dirty="0"/>
              <a:t>is a description of the situation where the operator is exposed to the pesticide. It typically includes: </a:t>
            </a:r>
            <a:endParaRPr lang="en-GB" sz="4400" dirty="0" smtClean="0"/>
          </a:p>
          <a:p>
            <a:pPr lvl="1"/>
            <a:r>
              <a:rPr lang="en-GB" sz="4400" dirty="0" smtClean="0"/>
              <a:t>the </a:t>
            </a:r>
            <a:r>
              <a:rPr lang="en-GB" sz="4400" dirty="0"/>
              <a:t>type of application equipment used, </a:t>
            </a:r>
            <a:endParaRPr lang="en-GB" sz="4400" dirty="0" smtClean="0"/>
          </a:p>
          <a:p>
            <a:pPr lvl="1"/>
            <a:r>
              <a:rPr lang="en-GB" sz="4400" dirty="0" smtClean="0"/>
              <a:t>pesticide </a:t>
            </a:r>
            <a:r>
              <a:rPr lang="en-GB" sz="4400" dirty="0"/>
              <a:t>formulation, </a:t>
            </a:r>
            <a:endParaRPr lang="en-GB" sz="4400" dirty="0" smtClean="0"/>
          </a:p>
          <a:p>
            <a:pPr lvl="1"/>
            <a:r>
              <a:rPr lang="en-GB" sz="4400" dirty="0" smtClean="0"/>
              <a:t>application </a:t>
            </a:r>
            <a:r>
              <a:rPr lang="en-GB" sz="4400" dirty="0"/>
              <a:t>rate, </a:t>
            </a:r>
            <a:endParaRPr lang="en-GB" sz="4400" dirty="0" smtClean="0"/>
          </a:p>
          <a:p>
            <a:pPr lvl="1"/>
            <a:r>
              <a:rPr lang="en-GB" sz="4400" dirty="0" smtClean="0"/>
              <a:t>work </a:t>
            </a:r>
            <a:r>
              <a:rPr lang="en-GB" sz="4400" dirty="0"/>
              <a:t>rate, </a:t>
            </a:r>
            <a:endParaRPr lang="en-GB" sz="4400" dirty="0" smtClean="0"/>
          </a:p>
          <a:p>
            <a:pPr lvl="1"/>
            <a:r>
              <a:rPr lang="en-GB" sz="4400" dirty="0" smtClean="0"/>
              <a:t>level </a:t>
            </a:r>
            <a:r>
              <a:rPr lang="en-GB" sz="4400" dirty="0"/>
              <a:t>of personal protection, </a:t>
            </a:r>
            <a:endParaRPr lang="en-GB" sz="4400" dirty="0" smtClean="0"/>
          </a:p>
          <a:p>
            <a:pPr lvl="1"/>
            <a:r>
              <a:rPr lang="en-GB" sz="4400" dirty="0" smtClean="0"/>
              <a:t>etc.</a:t>
            </a:r>
            <a:r>
              <a:rPr lang="en-GB" sz="4400" dirty="0"/>
              <a:t> </a:t>
            </a:r>
            <a:endParaRPr lang="en-GB" sz="4400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6464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Principle</a:t>
            </a:r>
            <a:r>
              <a:rPr lang="sv-SE" dirty="0" smtClean="0"/>
              <a:t> (2)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400" dirty="0" smtClean="0"/>
              <a:t>The </a:t>
            </a:r>
            <a:r>
              <a:rPr lang="en-GB" sz="4400" dirty="0"/>
              <a:t>outcome is compared with the </a:t>
            </a:r>
            <a:r>
              <a:rPr lang="en-GB" sz="4400" b="1" dirty="0"/>
              <a:t>acceptable operator exposure level (AOEL</a:t>
            </a:r>
            <a:r>
              <a:rPr lang="en-GB" sz="4400" dirty="0" smtClean="0"/>
              <a:t>).</a:t>
            </a:r>
            <a:endParaRPr lang="sv-SE" sz="4400" dirty="0"/>
          </a:p>
          <a:p>
            <a:r>
              <a:rPr lang="en-GB" sz="4400" dirty="0"/>
              <a:t>Operator exposure models have been developed </a:t>
            </a:r>
            <a:r>
              <a:rPr lang="en-GB" sz="4400" dirty="0" smtClean="0"/>
              <a:t>for </a:t>
            </a:r>
            <a:r>
              <a:rPr lang="en-GB" sz="4400" dirty="0"/>
              <a:t>European and North American pesticide application situations, </a:t>
            </a:r>
            <a:r>
              <a:rPr lang="en-GB" sz="4400" dirty="0" smtClean="0"/>
              <a:t>and possibly others.</a:t>
            </a:r>
          </a:p>
          <a:p>
            <a:r>
              <a:rPr lang="en-GB" sz="4400" dirty="0" smtClean="0"/>
              <a:t>However</a:t>
            </a:r>
            <a:r>
              <a:rPr lang="en-GB" sz="4400" dirty="0"/>
              <a:t>, by choosing </a:t>
            </a:r>
            <a:r>
              <a:rPr lang="en-GB" sz="4400" dirty="0" smtClean="0"/>
              <a:t>an </a:t>
            </a:r>
            <a:r>
              <a:rPr lang="en-GB" sz="4400" dirty="0"/>
              <a:t>exposure </a:t>
            </a:r>
            <a:r>
              <a:rPr lang="en-GB" sz="4400" dirty="0" smtClean="0"/>
              <a:t>scenario which is </a:t>
            </a:r>
            <a:r>
              <a:rPr lang="en-GB" sz="4400" smtClean="0"/>
              <a:t>reasonably relevant, </a:t>
            </a:r>
            <a:r>
              <a:rPr lang="en-GB" sz="4400" dirty="0"/>
              <a:t>existing models can be used to obtain an initial indication of occupational exposure to a pesticide and assess the risk to the operator.</a:t>
            </a:r>
            <a:endParaRPr lang="sv-SE" sz="4400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2700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6600" dirty="0" smtClean="0">
                <a:latin typeface="+mn-lt"/>
                <a:ea typeface="+mn-ea"/>
                <a:cs typeface="+mn-cs"/>
              </a:rPr>
              <a:t>Exposure from PPPs</a:t>
            </a:r>
            <a:endParaRPr lang="sv-SE" sz="6000" dirty="0"/>
          </a:p>
        </p:txBody>
      </p:sp>
      <p:sp>
        <p:nvSpPr>
          <p:cNvPr id="25603" name="Platshållare för innehåll 6"/>
          <p:cNvSpPr>
            <a:spLocks noGrp="1"/>
          </p:cNvSpPr>
          <p:nvPr>
            <p:ph idx="1"/>
          </p:nvPr>
        </p:nvSpPr>
        <p:spPr>
          <a:xfrm>
            <a:off x="1002210" y="2864250"/>
            <a:ext cx="16493490" cy="9070784"/>
          </a:xfrm>
        </p:spPr>
        <p:txBody>
          <a:bodyPr/>
          <a:lstStyle/>
          <a:p>
            <a:r>
              <a:rPr lang="en-GB" sz="4008" b="1" dirty="0">
                <a:solidFill>
                  <a:srgbClr val="FF0000"/>
                </a:solidFill>
              </a:rPr>
              <a:t>Operator</a:t>
            </a:r>
            <a:r>
              <a:rPr lang="en-GB" sz="4008" dirty="0">
                <a:solidFill>
                  <a:srgbClr val="FF0000"/>
                </a:solidFill>
              </a:rPr>
              <a:t> </a:t>
            </a:r>
            <a:r>
              <a:rPr lang="en-GB" sz="4008" dirty="0"/>
              <a:t>(farmer) exposure:</a:t>
            </a:r>
            <a:br>
              <a:rPr lang="en-GB" sz="4008" dirty="0"/>
            </a:br>
            <a:r>
              <a:rPr lang="en-GB" sz="4008" dirty="0"/>
              <a:t>- Mixing pesticide with water and loading spray solution to spraying container (model)</a:t>
            </a:r>
            <a:br>
              <a:rPr lang="en-GB" sz="4008" dirty="0"/>
            </a:br>
            <a:r>
              <a:rPr lang="en-GB" sz="4008" dirty="0"/>
              <a:t>- Spraying (model)</a:t>
            </a:r>
            <a:br>
              <a:rPr lang="en-GB" sz="4008" dirty="0"/>
            </a:br>
            <a:r>
              <a:rPr lang="en-GB" sz="4008" dirty="0"/>
              <a:t>- Cleaning spraying container </a:t>
            </a:r>
            <a:br>
              <a:rPr lang="en-GB" sz="4008" dirty="0"/>
            </a:br>
            <a:r>
              <a:rPr lang="en-GB" sz="4008" b="1" dirty="0">
                <a:solidFill>
                  <a:srgbClr val="FF0000"/>
                </a:solidFill>
              </a:rPr>
              <a:t>Worker</a:t>
            </a:r>
            <a:r>
              <a:rPr lang="en-GB" sz="4008" dirty="0"/>
              <a:t>: </a:t>
            </a:r>
            <a:r>
              <a:rPr lang="en-GB" sz="4008" dirty="0" smtClean="0"/>
              <a:t>re-entry </a:t>
            </a:r>
            <a:r>
              <a:rPr lang="en-GB" sz="4008" dirty="0"/>
              <a:t>into field and glass house</a:t>
            </a:r>
            <a:br>
              <a:rPr lang="en-GB" sz="4008" dirty="0"/>
            </a:br>
            <a:endParaRPr lang="en-GB" sz="4008" dirty="0"/>
          </a:p>
          <a:p>
            <a:r>
              <a:rPr lang="en-GB" sz="4008" b="1" dirty="0">
                <a:solidFill>
                  <a:srgbClr val="00B050"/>
                </a:solidFill>
              </a:rPr>
              <a:t>Bystander</a:t>
            </a:r>
            <a:r>
              <a:rPr lang="en-GB" sz="4008" dirty="0"/>
              <a:t> and </a:t>
            </a:r>
            <a:r>
              <a:rPr lang="en-GB" sz="4008" b="1" dirty="0">
                <a:solidFill>
                  <a:srgbClr val="7030A0"/>
                </a:solidFill>
              </a:rPr>
              <a:t>resident</a:t>
            </a:r>
            <a:r>
              <a:rPr lang="en-GB" sz="4008" dirty="0"/>
              <a:t> exposure:</a:t>
            </a:r>
            <a:br>
              <a:rPr lang="en-GB" sz="4008" dirty="0"/>
            </a:br>
            <a:r>
              <a:rPr lang="en-GB" sz="4008" dirty="0"/>
              <a:t>- from spray drift (model)</a:t>
            </a:r>
            <a:br>
              <a:rPr lang="en-GB" sz="4008" dirty="0"/>
            </a:br>
            <a:endParaRPr lang="en-GB" sz="4008" dirty="0"/>
          </a:p>
          <a:p>
            <a:r>
              <a:rPr lang="en-GB" sz="4008" b="1" dirty="0">
                <a:solidFill>
                  <a:srgbClr val="0070C0"/>
                </a:solidFill>
              </a:rPr>
              <a:t>Consumer</a:t>
            </a:r>
            <a:r>
              <a:rPr lang="en-GB" sz="4008" dirty="0"/>
              <a:t> exposure:</a:t>
            </a:r>
            <a:br>
              <a:rPr lang="en-GB" sz="4008" dirty="0"/>
            </a:br>
            <a:r>
              <a:rPr lang="en-GB" sz="4008" dirty="0"/>
              <a:t>- From food items that have been sprayed</a:t>
            </a:r>
            <a:br>
              <a:rPr lang="en-GB" sz="4008" dirty="0"/>
            </a:br>
            <a:endParaRPr lang="en-GB" sz="4008" dirty="0"/>
          </a:p>
          <a:p>
            <a:pPr>
              <a:buFont typeface="Wingdings" pitchFamily="2" charset="2"/>
              <a:buChar char="Ø"/>
            </a:pPr>
            <a:r>
              <a:rPr lang="en-GB" sz="4008" dirty="0"/>
              <a:t>Exposure is not calculated for bad </a:t>
            </a:r>
            <a:r>
              <a:rPr lang="en-GB" sz="4008" dirty="0" smtClean="0"/>
              <a:t>behaviour…(misuse)</a:t>
            </a:r>
            <a:endParaRPr lang="en-GB" sz="4008" dirty="0"/>
          </a:p>
        </p:txBody>
      </p:sp>
    </p:spTree>
    <p:extLst>
      <p:ext uri="{BB962C8B-B14F-4D97-AF65-F5344CB8AC3E}">
        <p14:creationId xmlns:p14="http://schemas.microsoft.com/office/powerpoint/2010/main" val="300043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ubrik 1"/>
          <p:cNvSpPr>
            <a:spLocks noGrp="1"/>
          </p:cNvSpPr>
          <p:nvPr>
            <p:ph type="title"/>
          </p:nvPr>
        </p:nvSpPr>
        <p:spPr>
          <a:xfrm>
            <a:off x="859037" y="716660"/>
            <a:ext cx="16321683" cy="1574898"/>
          </a:xfrm>
        </p:spPr>
        <p:txBody>
          <a:bodyPr/>
          <a:lstStyle/>
          <a:p>
            <a:r>
              <a:rPr lang="en-GB" sz="6600" dirty="0" smtClean="0"/>
              <a:t>Operator </a:t>
            </a:r>
            <a:r>
              <a:rPr lang="en-GB" sz="6600" dirty="0"/>
              <a:t>Risk </a:t>
            </a:r>
            <a:r>
              <a:rPr lang="en-GB" sz="6600" dirty="0" smtClean="0"/>
              <a:t>Assessment</a:t>
            </a:r>
            <a:endParaRPr lang="sv-SE" sz="6600" dirty="0" smtClean="0"/>
          </a:p>
        </p:txBody>
      </p:sp>
      <p:sp>
        <p:nvSpPr>
          <p:cNvPr id="29699" name="Platshållare för innehåll 2"/>
          <p:cNvSpPr>
            <a:spLocks noGrp="1"/>
          </p:cNvSpPr>
          <p:nvPr>
            <p:ph idx="1"/>
          </p:nvPr>
        </p:nvSpPr>
        <p:spPr>
          <a:xfrm>
            <a:off x="859039" y="2352765"/>
            <a:ext cx="16464856" cy="9776900"/>
          </a:xfrm>
        </p:spPr>
        <p:txBody>
          <a:bodyPr/>
          <a:lstStyle/>
          <a:p>
            <a:r>
              <a:rPr lang="en-GB" sz="4008" b="1" dirty="0">
                <a:solidFill>
                  <a:schemeClr val="accent2"/>
                </a:solidFill>
              </a:rPr>
              <a:t>Exposure models </a:t>
            </a:r>
            <a:r>
              <a:rPr lang="en-GB" sz="4008" dirty="0" smtClean="0"/>
              <a:t>are </a:t>
            </a:r>
            <a:r>
              <a:rPr lang="en-GB" sz="4008" dirty="0"/>
              <a:t>used in a step-wise approach</a:t>
            </a:r>
            <a:r>
              <a:rPr lang="en-GB" sz="4008" dirty="0" smtClean="0"/>
              <a:t>:</a:t>
            </a:r>
            <a:br>
              <a:rPr lang="en-GB" sz="4008" dirty="0" smtClean="0"/>
            </a:br>
            <a:r>
              <a:rPr lang="en-GB" sz="4008" dirty="0" smtClean="0"/>
              <a:t> </a:t>
            </a:r>
            <a:endParaRPr lang="en-GB" sz="4008" dirty="0"/>
          </a:p>
          <a:p>
            <a:r>
              <a:rPr lang="en-GB" sz="4008" dirty="0"/>
              <a:t>Compare </a:t>
            </a:r>
            <a:r>
              <a:rPr lang="en-GB" sz="4008" b="1" dirty="0">
                <a:solidFill>
                  <a:schemeClr val="accent2"/>
                </a:solidFill>
              </a:rPr>
              <a:t>simulated exposure </a:t>
            </a:r>
            <a:r>
              <a:rPr lang="en-GB" sz="4008" dirty="0"/>
              <a:t>in </a:t>
            </a:r>
            <a:r>
              <a:rPr lang="en-GB" sz="4008" u="sng" dirty="0"/>
              <a:t>mg/kg body weight and day (mg/kg </a:t>
            </a:r>
            <a:r>
              <a:rPr lang="en-GB" sz="4008" u="sng" dirty="0" err="1" smtClean="0"/>
              <a:t>bw</a:t>
            </a:r>
            <a:r>
              <a:rPr lang="en-GB" sz="4008" u="sng" dirty="0" smtClean="0"/>
              <a:t>/day) </a:t>
            </a:r>
            <a:r>
              <a:rPr lang="en-GB" sz="4008" dirty="0" smtClean="0"/>
              <a:t>with </a:t>
            </a:r>
            <a:r>
              <a:rPr lang="en-GB" sz="4008" b="1" dirty="0"/>
              <a:t>AOEL </a:t>
            </a:r>
            <a:r>
              <a:rPr lang="en-GB" sz="4008" u="sng" dirty="0"/>
              <a:t>(mg/kg </a:t>
            </a:r>
            <a:r>
              <a:rPr lang="en-GB" sz="4008" u="sng" dirty="0" err="1"/>
              <a:t>bw</a:t>
            </a:r>
            <a:r>
              <a:rPr lang="en-GB" sz="4008" u="sng" dirty="0"/>
              <a:t>/day) </a:t>
            </a:r>
            <a:r>
              <a:rPr lang="en-GB" sz="4008" dirty="0"/>
              <a:t/>
            </a:r>
            <a:br>
              <a:rPr lang="en-GB" sz="4008" dirty="0"/>
            </a:br>
            <a:r>
              <a:rPr lang="en-GB" sz="1603" dirty="0"/>
              <a:t/>
            </a:r>
            <a:br>
              <a:rPr lang="en-GB" sz="1603" dirty="0"/>
            </a:br>
            <a:r>
              <a:rPr lang="en-GB" sz="4008" b="1" dirty="0" smtClean="0">
                <a:sym typeface="Wingdings" panose="05000000000000000000" pitchFamily="2" charset="2"/>
              </a:rPr>
              <a:t>E</a:t>
            </a:r>
            <a:r>
              <a:rPr lang="en-GB" sz="4008" b="1" dirty="0" smtClean="0"/>
              <a:t>xposure </a:t>
            </a:r>
            <a:r>
              <a:rPr lang="en-GB" sz="4008" b="1" dirty="0"/>
              <a:t>should be less than AOEL</a:t>
            </a:r>
          </a:p>
          <a:p>
            <a:endParaRPr lang="en-GB" sz="2004" b="1" dirty="0"/>
          </a:p>
          <a:p>
            <a:r>
              <a:rPr lang="en-GB" sz="4008" dirty="0" smtClean="0"/>
              <a:t>Should the exposure be greater than </a:t>
            </a:r>
            <a:r>
              <a:rPr lang="en-GB" sz="4008" dirty="0"/>
              <a:t>AOEL </a:t>
            </a:r>
            <a:r>
              <a:rPr lang="en-GB" sz="4008" dirty="0" smtClean="0"/>
              <a:t>personal </a:t>
            </a:r>
            <a:r>
              <a:rPr lang="en-GB" sz="4008" dirty="0"/>
              <a:t>protection </a:t>
            </a:r>
            <a:r>
              <a:rPr lang="en-GB" sz="4008" dirty="0" smtClean="0"/>
              <a:t>equipment </a:t>
            </a:r>
            <a:r>
              <a:rPr lang="en-GB" sz="4008" i="1" dirty="0"/>
              <a:t>(risk management) </a:t>
            </a:r>
            <a:r>
              <a:rPr lang="en-GB" sz="4008" dirty="0" smtClean="0"/>
              <a:t>can be included in the modelling </a:t>
            </a:r>
            <a:r>
              <a:rPr lang="en-GB" sz="4008" dirty="0"/>
              <a:t>in a step-wise approach</a:t>
            </a:r>
            <a:r>
              <a:rPr lang="en-GB" sz="4008" dirty="0" smtClean="0"/>
              <a:t>:</a:t>
            </a:r>
          </a:p>
          <a:p>
            <a:pPr marL="0" indent="0">
              <a:buNone/>
            </a:pPr>
            <a:r>
              <a:rPr lang="en-GB" sz="4008" dirty="0"/>
              <a:t>	</a:t>
            </a:r>
            <a:r>
              <a:rPr lang="en-GB" sz="4008" dirty="0" smtClean="0"/>
              <a:t> </a:t>
            </a:r>
            <a:r>
              <a:rPr lang="en-GB" sz="4008" b="1" dirty="0" smtClean="0">
                <a:solidFill>
                  <a:srgbClr val="FF0000"/>
                </a:solidFill>
              </a:rPr>
              <a:t>no </a:t>
            </a:r>
            <a:r>
              <a:rPr lang="en-GB" sz="4008" b="1" dirty="0">
                <a:solidFill>
                  <a:srgbClr val="FF0000"/>
                </a:solidFill>
              </a:rPr>
              <a:t>protection </a:t>
            </a:r>
            <a:r>
              <a:rPr lang="en-GB" sz="4008" b="1" dirty="0">
                <a:sym typeface="Wingdings" pitchFamily="2" charset="2"/>
              </a:rPr>
              <a:t></a:t>
            </a:r>
            <a:r>
              <a:rPr lang="en-GB" sz="4008" b="1" dirty="0"/>
              <a:t> </a:t>
            </a:r>
            <a:r>
              <a:rPr lang="en-GB" sz="4008" b="1" dirty="0" smtClean="0"/>
              <a:t>+</a:t>
            </a:r>
            <a:r>
              <a:rPr lang="en-GB" sz="4008" b="1" dirty="0" smtClean="0">
                <a:solidFill>
                  <a:srgbClr val="FF9900"/>
                </a:solidFill>
              </a:rPr>
              <a:t>gloves</a:t>
            </a:r>
            <a:r>
              <a:rPr lang="en-GB" sz="4008" b="1" dirty="0">
                <a:sym typeface="Wingdings" pitchFamily="2" charset="2"/>
              </a:rPr>
              <a:t></a:t>
            </a:r>
            <a:r>
              <a:rPr lang="en-GB" sz="4008" b="1" dirty="0"/>
              <a:t> </a:t>
            </a:r>
            <a:r>
              <a:rPr lang="en-GB" sz="4008" b="1" dirty="0" smtClean="0"/>
              <a:t>+</a:t>
            </a:r>
            <a:r>
              <a:rPr lang="en-GB" sz="4008" b="1" dirty="0" smtClean="0">
                <a:solidFill>
                  <a:srgbClr val="92D050"/>
                </a:solidFill>
              </a:rPr>
              <a:t>overall </a:t>
            </a:r>
            <a:r>
              <a:rPr lang="en-GB" sz="4008" b="1" dirty="0" smtClean="0">
                <a:sym typeface="Wingdings" pitchFamily="2" charset="2"/>
              </a:rPr>
              <a:t> +</a:t>
            </a:r>
            <a:r>
              <a:rPr lang="en-GB" sz="4008" b="1" dirty="0" smtClean="0">
                <a:solidFill>
                  <a:srgbClr val="00B050"/>
                </a:solidFill>
              </a:rPr>
              <a:t>protective mask</a:t>
            </a:r>
          </a:p>
          <a:p>
            <a:pPr marL="1373187" lvl="1">
              <a:buFont typeface="Wingdings" panose="05000000000000000000" pitchFamily="2" charset="2"/>
              <a:buChar char="§"/>
            </a:pPr>
            <a:r>
              <a:rPr lang="en-GB" sz="3600" dirty="0" smtClean="0"/>
              <a:t>for </a:t>
            </a:r>
            <a:r>
              <a:rPr lang="en-GB" sz="3600" b="1" dirty="0"/>
              <a:t>mixing</a:t>
            </a:r>
            <a:r>
              <a:rPr lang="en-GB" sz="3600" dirty="0"/>
              <a:t> and </a:t>
            </a:r>
            <a:r>
              <a:rPr lang="en-GB" sz="3600" b="1" dirty="0"/>
              <a:t>loading</a:t>
            </a:r>
            <a:r>
              <a:rPr lang="en-GB" sz="3600" dirty="0"/>
              <a:t> </a:t>
            </a:r>
            <a:r>
              <a:rPr lang="en-GB" sz="3600" dirty="0" smtClean="0"/>
              <a:t>procedures</a:t>
            </a:r>
          </a:p>
          <a:p>
            <a:pPr marL="1373187" lvl="1">
              <a:buFont typeface="Wingdings" panose="05000000000000000000" pitchFamily="2" charset="2"/>
              <a:buChar char="§"/>
            </a:pPr>
            <a:r>
              <a:rPr lang="en-GB" sz="3600" dirty="0" smtClean="0"/>
              <a:t>during </a:t>
            </a:r>
            <a:r>
              <a:rPr lang="en-GB" sz="3600" b="1" dirty="0"/>
              <a:t>application procedure </a:t>
            </a:r>
            <a:r>
              <a:rPr lang="en-GB" sz="3600" dirty="0"/>
              <a:t>(mostly spraying</a:t>
            </a:r>
            <a:r>
              <a:rPr lang="en-GB" sz="3600" dirty="0" smtClean="0"/>
              <a:t>), different types </a:t>
            </a:r>
            <a:r>
              <a:rPr lang="en-GB" sz="3600" dirty="0"/>
              <a:t>of spraying devices </a:t>
            </a:r>
          </a:p>
          <a:p>
            <a:r>
              <a:rPr lang="en-GB" sz="4008" b="1" dirty="0">
                <a:solidFill>
                  <a:schemeClr val="accent6">
                    <a:lumMod val="75000"/>
                  </a:schemeClr>
                </a:solidFill>
              </a:rPr>
              <a:t>worker</a:t>
            </a:r>
            <a:r>
              <a:rPr lang="en-GB" sz="4008" dirty="0"/>
              <a:t> – to set an earliest time </a:t>
            </a:r>
            <a:r>
              <a:rPr lang="en-GB" sz="4008" b="1" dirty="0"/>
              <a:t>re-entry in greenhouse / field </a:t>
            </a:r>
          </a:p>
          <a:p>
            <a:pPr lvl="1">
              <a:buFont typeface="Wingdings" pitchFamily="2" charset="2"/>
              <a:buChar char="Ø"/>
            </a:pPr>
            <a:r>
              <a:rPr lang="en-GB" sz="3608" dirty="0"/>
              <a:t>Route of exposure: a)  through inhalation b)  through skin </a:t>
            </a:r>
            <a:r>
              <a:rPr lang="en-GB" sz="4008" dirty="0"/>
              <a:t/>
            </a:r>
            <a:br>
              <a:rPr lang="en-GB" sz="4008" dirty="0"/>
            </a:br>
            <a:endParaRPr lang="sv-SE" sz="4008" dirty="0"/>
          </a:p>
        </p:txBody>
      </p:sp>
      <p:sp>
        <p:nvSpPr>
          <p:cNvPr id="29700" name="Platshållare för sidfo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www.kemi.se</a:t>
            </a:r>
          </a:p>
        </p:txBody>
      </p:sp>
    </p:spTree>
    <p:extLst>
      <p:ext uri="{BB962C8B-B14F-4D97-AF65-F5344CB8AC3E}">
        <p14:creationId xmlns:p14="http://schemas.microsoft.com/office/powerpoint/2010/main" val="210952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Guidance and model on the assessment of exposure of operators, workers, residents and bystanders in risk assessment for plant protection </a:t>
            </a:r>
            <a:r>
              <a:rPr lang="en-US" sz="5400" dirty="0" smtClean="0"/>
              <a:t>products</a:t>
            </a:r>
            <a:endParaRPr lang="sv-SE" dirty="0"/>
          </a:p>
        </p:txBody>
      </p:sp>
      <p:sp>
        <p:nvSpPr>
          <p:cNvPr id="5" name="Rektangel 4"/>
          <p:cNvSpPr/>
          <p:nvPr/>
        </p:nvSpPr>
        <p:spPr>
          <a:xfrm>
            <a:off x="1731881" y="2856381"/>
            <a:ext cx="148623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4000" dirty="0">
                <a:hlinkClick r:id="rId2"/>
              </a:rPr>
              <a:t>http://www.efsa.europa.eu/en/efsajournal/pub/3874.htm?wtrl=01</a:t>
            </a:r>
            <a:r>
              <a:rPr lang="sv-SE" sz="4000" dirty="0"/>
              <a:t> </a:t>
            </a:r>
          </a:p>
        </p:txBody>
      </p:sp>
      <p:pic>
        <p:nvPicPr>
          <p:cNvPr id="6" name="Platshållare för innehåll 3"/>
          <p:cNvPicPr>
            <a:picLocks noChangeAspect="1"/>
          </p:cNvPicPr>
          <p:nvPr/>
        </p:nvPicPr>
        <p:blipFill rotWithShape="1">
          <a:blip r:embed="rId3"/>
          <a:srcRect l="3425" t="5159" r="4622" b="25162"/>
          <a:stretch/>
        </p:blipFill>
        <p:spPr>
          <a:xfrm>
            <a:off x="905911" y="3595727"/>
            <a:ext cx="16178019" cy="9145016"/>
          </a:xfrm>
          <a:prstGeom prst="rect">
            <a:avLst/>
          </a:prstGeom>
        </p:spPr>
      </p:pic>
      <p:pic>
        <p:nvPicPr>
          <p:cNvPr id="7" name="Platshållare för innehåll 3"/>
          <p:cNvPicPr>
            <a:picLocks noChangeAspect="1"/>
          </p:cNvPicPr>
          <p:nvPr/>
        </p:nvPicPr>
        <p:blipFill rotWithShape="1">
          <a:blip r:embed="rId4"/>
          <a:srcRect l="3425" t="5159" r="4622" b="25162"/>
          <a:stretch/>
        </p:blipFill>
        <p:spPr>
          <a:xfrm>
            <a:off x="1058311" y="3848745"/>
            <a:ext cx="16178019" cy="914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06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Food Safety Authority (EFSA) Calculator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/>
              <a:t>The</a:t>
            </a:r>
            <a:r>
              <a:rPr lang="en-GB" sz="4000" b="1" dirty="0"/>
              <a:t> European Food Safety Authority (EFSA) Calculator </a:t>
            </a:r>
            <a:r>
              <a:rPr lang="en-GB" sz="4000" dirty="0"/>
              <a:t>was published in 2014 and contains two operator exposure models: </a:t>
            </a:r>
            <a:endParaRPr lang="en-GB" sz="4000" dirty="0" smtClean="0"/>
          </a:p>
          <a:p>
            <a:pPr lvl="1"/>
            <a:r>
              <a:rPr lang="en-GB" sz="3600" dirty="0" smtClean="0"/>
              <a:t>1</a:t>
            </a:r>
            <a:r>
              <a:rPr lang="en-GB" sz="3600" dirty="0"/>
              <a:t>) the Agricultural Operator Exposure Model (AOEM), which covers mixing, loading and spraying of liquid pesticides and </a:t>
            </a:r>
            <a:endParaRPr lang="en-GB" sz="3600" dirty="0" smtClean="0"/>
          </a:p>
          <a:p>
            <a:pPr lvl="1"/>
            <a:r>
              <a:rPr lang="en-GB" sz="3600" dirty="0" smtClean="0"/>
              <a:t>2</a:t>
            </a:r>
            <a:r>
              <a:rPr lang="en-GB" sz="3600" dirty="0"/>
              <a:t>) the US Pesticide Handler Exposure Database (PHED), for the application of granules. A </a:t>
            </a:r>
            <a:r>
              <a:rPr lang="en-GB" sz="3600" b="1" dirty="0">
                <a:hlinkClick r:id="rId2"/>
              </a:rPr>
              <a:t>summary of the main exposure scenarios and the assumptions</a:t>
            </a:r>
            <a:r>
              <a:rPr lang="en-GB" sz="3600" dirty="0"/>
              <a:t> underlying the Summary EFSA Calculator is provided.</a:t>
            </a:r>
            <a:endParaRPr lang="sv-SE" sz="3600" dirty="0"/>
          </a:p>
          <a:p>
            <a:r>
              <a:rPr lang="en-GB" sz="4000" dirty="0"/>
              <a:t>The EFSA Calculator replaces various older European exposure models </a:t>
            </a:r>
            <a:r>
              <a:rPr lang="en-GB" sz="4000" dirty="0" smtClean="0"/>
              <a:t>(e.g. the </a:t>
            </a:r>
            <a:r>
              <a:rPr lang="en-GB" sz="4000" dirty="0"/>
              <a:t>UK Predictive Operator Exposure Model (POEM) and the German Operator Exposure </a:t>
            </a:r>
            <a:r>
              <a:rPr lang="en-GB" sz="4000" dirty="0" smtClean="0"/>
              <a:t>Model).</a:t>
            </a:r>
            <a:endParaRPr lang="sv-SE" sz="4000" dirty="0"/>
          </a:p>
          <a:p>
            <a:r>
              <a:rPr lang="en-GB" sz="4000" dirty="0" smtClean="0"/>
              <a:t>Further </a:t>
            </a:r>
            <a:r>
              <a:rPr lang="en-GB" sz="4000" dirty="0"/>
              <a:t>details about the operator risk assessment approach applied in the European Union are described in an </a:t>
            </a:r>
            <a:r>
              <a:rPr lang="en-GB" sz="4000" b="1" dirty="0">
                <a:hlinkClick r:id="rId3"/>
              </a:rPr>
              <a:t>EFSA guidance document</a:t>
            </a:r>
            <a:r>
              <a:rPr lang="en-GB" sz="4000" dirty="0" smtClean="0"/>
              <a:t>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77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896417"/>
            <a:ext cx="15577185" cy="2664296"/>
          </a:xfrm>
        </p:spPr>
        <p:txBody>
          <a:bodyPr/>
          <a:lstStyle/>
          <a:p>
            <a:r>
              <a:rPr lang="en-GB" dirty="0"/>
              <a:t>The European Food Safety Authority (EFSA) Calculator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90242" y="3272681"/>
            <a:ext cx="13686943" cy="8568952"/>
          </a:xfrm>
        </p:spPr>
        <p:txBody>
          <a:bodyPr/>
          <a:lstStyle/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sv-SE" sz="3600" dirty="0" err="1" smtClean="0"/>
              <a:t>Considers</a:t>
            </a:r>
            <a:r>
              <a:rPr lang="sv-SE" sz="3600" dirty="0" smtClean="0"/>
              <a:t> </a:t>
            </a:r>
            <a:r>
              <a:rPr lang="sv-SE" sz="3600" dirty="0" err="1" smtClean="0"/>
              <a:t>only</a:t>
            </a:r>
            <a:r>
              <a:rPr lang="sv-SE" sz="3600" dirty="0" smtClean="0"/>
              <a:t> </a:t>
            </a:r>
            <a:r>
              <a:rPr lang="sv-SE" sz="3600" dirty="0" err="1" smtClean="0"/>
              <a:t>databases</a:t>
            </a:r>
            <a:r>
              <a:rPr lang="sv-SE" sz="3600" dirty="0" smtClean="0"/>
              <a:t> </a:t>
            </a:r>
            <a:r>
              <a:rPr lang="sv-SE" sz="3600" dirty="0" err="1" smtClean="0"/>
              <a:t>with</a:t>
            </a:r>
            <a:r>
              <a:rPr lang="sv-SE" sz="3600" dirty="0" smtClean="0"/>
              <a:t> </a:t>
            </a:r>
            <a:r>
              <a:rPr lang="sv-SE" sz="3600" dirty="0" err="1" smtClean="0"/>
              <a:t>raw</a:t>
            </a:r>
            <a:r>
              <a:rPr lang="sv-SE" sz="3600" dirty="0" smtClean="0"/>
              <a:t> data or </a:t>
            </a:r>
            <a:r>
              <a:rPr lang="sv-SE" sz="3600" dirty="0" err="1" smtClean="0"/>
              <a:t>peer</a:t>
            </a:r>
            <a:r>
              <a:rPr lang="sv-SE" sz="3600" dirty="0" smtClean="0"/>
              <a:t> </a:t>
            </a:r>
            <a:r>
              <a:rPr lang="sv-SE" sz="3600" dirty="0" err="1" smtClean="0"/>
              <a:t>reviewed</a:t>
            </a:r>
            <a:r>
              <a:rPr lang="sv-SE" sz="3600" dirty="0" smtClean="0"/>
              <a:t> </a:t>
            </a:r>
            <a:r>
              <a:rPr lang="sv-SE" sz="3600" dirty="0" err="1" smtClean="0"/>
              <a:t>publications</a:t>
            </a:r>
            <a:r>
              <a:rPr lang="sv-SE" sz="3600" dirty="0" smtClean="0"/>
              <a:t> (</a:t>
            </a:r>
            <a:r>
              <a:rPr lang="sv-SE" sz="3600" dirty="0" err="1" smtClean="0"/>
              <a:t>transparency</a:t>
            </a:r>
            <a:r>
              <a:rPr lang="sv-SE" sz="3600" dirty="0" smtClean="0"/>
              <a:t>)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sv-SE" sz="3600" dirty="0" smtClean="0"/>
              <a:t>Exposure </a:t>
            </a:r>
            <a:r>
              <a:rPr lang="sv-SE" sz="3600" dirty="0" err="1" smtClean="0"/>
              <a:t>groups</a:t>
            </a:r>
            <a:endParaRPr lang="sv-SE" sz="3600" dirty="0" smtClean="0"/>
          </a:p>
          <a:p>
            <a:pPr marL="1487123" lvl="1" indent="-571500" algn="l">
              <a:buFont typeface="Arial" panose="020B0604020202020204" pitchFamily="34" charset="0"/>
              <a:buChar char="•"/>
            </a:pPr>
            <a:r>
              <a:rPr lang="sv-SE" sz="2800" dirty="0" smtClean="0"/>
              <a:t>Operators</a:t>
            </a:r>
          </a:p>
          <a:p>
            <a:pPr marL="1487123" lvl="1" indent="-571500" algn="l">
              <a:buFont typeface="Arial" panose="020B0604020202020204" pitchFamily="34" charset="0"/>
              <a:buChar char="•"/>
            </a:pPr>
            <a:r>
              <a:rPr lang="sv-SE" sz="2800" dirty="0" err="1" smtClean="0"/>
              <a:t>Workers</a:t>
            </a:r>
            <a:endParaRPr lang="sv-SE" sz="2800" dirty="0" smtClean="0"/>
          </a:p>
          <a:p>
            <a:pPr marL="1487123" lvl="1" indent="-571500" algn="l">
              <a:buFont typeface="Arial" panose="020B0604020202020204" pitchFamily="34" charset="0"/>
              <a:buChar char="•"/>
            </a:pPr>
            <a:r>
              <a:rPr lang="sv-SE" sz="2800" dirty="0" smtClean="0"/>
              <a:t>Bystanders</a:t>
            </a:r>
          </a:p>
          <a:p>
            <a:pPr marL="1487123" lvl="1" indent="-571500" algn="l">
              <a:buFont typeface="Arial" panose="020B0604020202020204" pitchFamily="34" charset="0"/>
              <a:buChar char="•"/>
            </a:pPr>
            <a:r>
              <a:rPr lang="sv-SE" sz="2800" dirty="0" smtClean="0"/>
              <a:t>Residents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sv-SE" sz="3600" dirty="0" err="1" smtClean="0"/>
              <a:t>Stepwise</a:t>
            </a:r>
            <a:r>
              <a:rPr lang="sv-SE" sz="3600" dirty="0" smtClean="0"/>
              <a:t> approach</a:t>
            </a:r>
          </a:p>
          <a:p>
            <a:pPr marL="1658573" lvl="1" indent="-742950" algn="l">
              <a:buAutoNum type="arabicParenR"/>
            </a:pPr>
            <a:r>
              <a:rPr lang="sv-SE" sz="2800" dirty="0" err="1" smtClean="0"/>
              <a:t>Identification</a:t>
            </a:r>
            <a:r>
              <a:rPr lang="sv-SE" sz="2800" dirty="0" smtClean="0"/>
              <a:t> of risk </a:t>
            </a:r>
            <a:r>
              <a:rPr lang="sv-SE" sz="2800" dirty="0" err="1" smtClean="0"/>
              <a:t>assessments</a:t>
            </a:r>
            <a:r>
              <a:rPr lang="sv-SE" sz="2800" dirty="0" smtClean="0"/>
              <a:t> </a:t>
            </a:r>
            <a:r>
              <a:rPr lang="sv-SE" sz="2800" dirty="0" err="1" smtClean="0"/>
              <a:t>that</a:t>
            </a:r>
            <a:r>
              <a:rPr lang="sv-SE" sz="2800" dirty="0" smtClean="0"/>
              <a:t> </a:t>
            </a:r>
            <a:r>
              <a:rPr lang="sv-SE" sz="2800" dirty="0" err="1" smtClean="0"/>
              <a:t>are</a:t>
            </a:r>
            <a:r>
              <a:rPr lang="sv-SE" sz="2800" dirty="0" smtClean="0"/>
              <a:t> </a:t>
            </a:r>
            <a:r>
              <a:rPr lang="sv-SE" sz="2800" dirty="0" err="1" smtClean="0"/>
              <a:t>required</a:t>
            </a:r>
            <a:endParaRPr lang="sv-SE" sz="2800" dirty="0" smtClean="0"/>
          </a:p>
          <a:p>
            <a:pPr marL="1658573" lvl="1" indent="-742950" algn="l">
              <a:buAutoNum type="arabicParenR"/>
            </a:pPr>
            <a:r>
              <a:rPr lang="sv-SE" sz="2800" dirty="0" err="1" smtClean="0"/>
              <a:t>Use</a:t>
            </a:r>
            <a:r>
              <a:rPr lang="sv-SE" sz="2800" dirty="0" smtClean="0"/>
              <a:t> the </a:t>
            </a:r>
            <a:r>
              <a:rPr lang="sv-SE" sz="2800" dirty="0" err="1" smtClean="0"/>
              <a:t>standardized</a:t>
            </a:r>
            <a:r>
              <a:rPr lang="sv-SE" sz="2800" dirty="0" smtClean="0"/>
              <a:t> </a:t>
            </a:r>
            <a:r>
              <a:rPr lang="sv-SE" sz="2800" dirty="0" err="1" smtClean="0"/>
              <a:t>first</a:t>
            </a:r>
            <a:r>
              <a:rPr lang="sv-SE" sz="2800" dirty="0" smtClean="0"/>
              <a:t> </a:t>
            </a:r>
            <a:r>
              <a:rPr lang="sv-SE" sz="2800" dirty="0" err="1" smtClean="0"/>
              <a:t>tier</a:t>
            </a:r>
            <a:r>
              <a:rPr lang="sv-SE" sz="2800" dirty="0" smtClean="0"/>
              <a:t> </a:t>
            </a:r>
            <a:r>
              <a:rPr lang="sv-SE" sz="2800" dirty="0" err="1" smtClean="0"/>
              <a:t>methods</a:t>
            </a:r>
            <a:r>
              <a:rPr lang="sv-SE" sz="2800" dirty="0" smtClean="0"/>
              <a:t> of exposure </a:t>
            </a:r>
            <a:r>
              <a:rPr lang="sv-SE" sz="2800" dirty="0" err="1" smtClean="0"/>
              <a:t>assessment</a:t>
            </a:r>
            <a:r>
              <a:rPr lang="sv-SE" sz="2800" dirty="0" smtClean="0"/>
              <a:t> </a:t>
            </a:r>
            <a:r>
              <a:rPr lang="sv-SE" sz="2800" dirty="0" err="1" smtClean="0"/>
              <a:t>where</a:t>
            </a:r>
            <a:r>
              <a:rPr lang="sv-SE" sz="2800" dirty="0" smtClean="0"/>
              <a:t> </a:t>
            </a:r>
            <a:r>
              <a:rPr lang="sv-SE" sz="2800" dirty="0" err="1" smtClean="0"/>
              <a:t>available</a:t>
            </a:r>
            <a:endParaRPr lang="sv-SE" sz="2800" dirty="0" smtClean="0"/>
          </a:p>
          <a:p>
            <a:pPr marL="1658573" lvl="1" indent="-742950" algn="l">
              <a:buAutoNum type="arabicParenR"/>
            </a:pPr>
            <a:r>
              <a:rPr lang="sv-SE" sz="2800" dirty="0" err="1" smtClean="0"/>
              <a:t>Use</a:t>
            </a:r>
            <a:r>
              <a:rPr lang="sv-SE" sz="2800" dirty="0" smtClean="0"/>
              <a:t> </a:t>
            </a:r>
            <a:r>
              <a:rPr lang="sv-SE" sz="2800" dirty="0" err="1" smtClean="0"/>
              <a:t>appropriate</a:t>
            </a:r>
            <a:r>
              <a:rPr lang="sv-SE" sz="2800" dirty="0" smtClean="0"/>
              <a:t> ad hoc </a:t>
            </a:r>
            <a:r>
              <a:rPr lang="sv-SE" sz="2800" dirty="0" err="1" smtClean="0"/>
              <a:t>methods</a:t>
            </a:r>
            <a:r>
              <a:rPr lang="sv-SE" sz="2800" dirty="0" smtClean="0"/>
              <a:t> </a:t>
            </a:r>
            <a:r>
              <a:rPr lang="sv-SE" sz="2800" dirty="0" err="1" smtClean="0"/>
              <a:t>where</a:t>
            </a:r>
            <a:r>
              <a:rPr lang="sv-SE" sz="2800" dirty="0" smtClean="0"/>
              <a:t> </a:t>
            </a:r>
            <a:r>
              <a:rPr lang="sv-SE" sz="2800" dirty="0" err="1" smtClean="0"/>
              <a:t>standardized</a:t>
            </a:r>
            <a:r>
              <a:rPr lang="sv-SE" sz="2800" dirty="0" smtClean="0"/>
              <a:t> </a:t>
            </a:r>
            <a:r>
              <a:rPr lang="sv-SE" sz="2800" dirty="0" err="1" smtClean="0"/>
              <a:t>first</a:t>
            </a:r>
            <a:r>
              <a:rPr lang="sv-SE" sz="2800" dirty="0" smtClean="0"/>
              <a:t> </a:t>
            </a:r>
            <a:r>
              <a:rPr lang="sv-SE" sz="2800" dirty="0" err="1" smtClean="0"/>
              <a:t>tier</a:t>
            </a:r>
            <a:r>
              <a:rPr lang="sv-SE" sz="2800" dirty="0" smtClean="0"/>
              <a:t> </a:t>
            </a:r>
            <a:r>
              <a:rPr lang="sv-SE" sz="2800" dirty="0" err="1" smtClean="0"/>
              <a:t>methods</a:t>
            </a:r>
            <a:r>
              <a:rPr lang="sv-SE" sz="2800" dirty="0" smtClean="0"/>
              <a:t> of exposure </a:t>
            </a:r>
            <a:r>
              <a:rPr lang="sv-SE" sz="2800" dirty="0" err="1" smtClean="0"/>
              <a:t>assessment</a:t>
            </a:r>
            <a:r>
              <a:rPr lang="sv-SE" sz="2800" dirty="0" smtClean="0"/>
              <a:t> </a:t>
            </a:r>
            <a:r>
              <a:rPr lang="sv-SE" sz="2800" dirty="0" err="1" smtClean="0"/>
              <a:t>are</a:t>
            </a:r>
            <a:r>
              <a:rPr lang="sv-SE" sz="2800" dirty="0" smtClean="0"/>
              <a:t> not </a:t>
            </a:r>
            <a:r>
              <a:rPr lang="sv-SE" sz="2800" dirty="0" err="1" smtClean="0"/>
              <a:t>available</a:t>
            </a:r>
            <a:r>
              <a:rPr lang="sv-SE" sz="2800" dirty="0" smtClean="0"/>
              <a:t> or </a:t>
            </a:r>
            <a:r>
              <a:rPr lang="sv-SE" sz="2800" dirty="0" err="1" smtClean="0"/>
              <a:t>where</a:t>
            </a:r>
            <a:r>
              <a:rPr lang="sv-SE" sz="2800" dirty="0" smtClean="0"/>
              <a:t> </a:t>
            </a:r>
            <a:r>
              <a:rPr lang="sv-SE" sz="2800" dirty="0" err="1" smtClean="0"/>
              <a:t>appropriate</a:t>
            </a:r>
            <a:r>
              <a:rPr lang="sv-SE" sz="2800" dirty="0" smtClean="0"/>
              <a:t> ad hoc </a:t>
            </a:r>
            <a:r>
              <a:rPr lang="sv-SE" sz="2800" dirty="0" err="1" smtClean="0"/>
              <a:t>methods</a:t>
            </a:r>
            <a:r>
              <a:rPr lang="sv-SE" sz="2800" dirty="0" smtClean="0"/>
              <a:t> </a:t>
            </a:r>
            <a:r>
              <a:rPr lang="sv-SE" sz="2800" dirty="0" err="1" smtClean="0"/>
              <a:t>are</a:t>
            </a:r>
            <a:r>
              <a:rPr lang="sv-SE" sz="2800" dirty="0" smtClean="0"/>
              <a:t> </a:t>
            </a:r>
            <a:r>
              <a:rPr lang="sv-SE" sz="2800" dirty="0" err="1" smtClean="0"/>
              <a:t>more</a:t>
            </a:r>
            <a:r>
              <a:rPr lang="sv-SE" sz="2800" dirty="0" smtClean="0"/>
              <a:t> </a:t>
            </a:r>
            <a:r>
              <a:rPr lang="sv-SE" sz="2800" dirty="0" err="1" smtClean="0"/>
              <a:t>realistic</a:t>
            </a:r>
            <a:endParaRPr lang="sv-SE" sz="2800" dirty="0" smtClean="0"/>
          </a:p>
          <a:p>
            <a:pPr marL="1658573" lvl="1" indent="-742950" algn="l">
              <a:buAutoNum type="arabicParenR"/>
            </a:pPr>
            <a:r>
              <a:rPr lang="sv-SE" sz="2800" dirty="0" err="1" smtClean="0"/>
              <a:t>Higher</a:t>
            </a:r>
            <a:r>
              <a:rPr lang="sv-SE" sz="2800" dirty="0" smtClean="0"/>
              <a:t> </a:t>
            </a:r>
            <a:r>
              <a:rPr lang="sv-SE" sz="2800" dirty="0" err="1" smtClean="0"/>
              <a:t>tier</a:t>
            </a:r>
            <a:r>
              <a:rPr lang="sv-SE" sz="2800" dirty="0" smtClean="0"/>
              <a:t> exposure </a:t>
            </a:r>
            <a:r>
              <a:rPr lang="sv-SE" sz="2800" dirty="0" err="1" smtClean="0"/>
              <a:t>assessment</a:t>
            </a:r>
            <a:r>
              <a:rPr lang="sv-SE" sz="2800" dirty="0" smtClean="0"/>
              <a:t> </a:t>
            </a:r>
          </a:p>
          <a:p>
            <a:pPr lvl="1" algn="l"/>
            <a:r>
              <a:rPr lang="sv-SE" sz="2800" dirty="0" err="1" smtClean="0"/>
              <a:t>This</a:t>
            </a:r>
            <a:r>
              <a:rPr lang="sv-SE" sz="2800" dirty="0" smtClean="0"/>
              <a:t> is </a:t>
            </a:r>
            <a:r>
              <a:rPr lang="sv-SE" sz="2800" dirty="0" err="1" smtClean="0"/>
              <a:t>described</a:t>
            </a:r>
            <a:r>
              <a:rPr lang="sv-SE" sz="2800" dirty="0" smtClean="0"/>
              <a:t> in the </a:t>
            </a:r>
            <a:r>
              <a:rPr lang="sv-SE" sz="2800" dirty="0" err="1" smtClean="0"/>
              <a:t>guidance</a:t>
            </a:r>
            <a:r>
              <a:rPr lang="sv-SE" sz="2800" dirty="0" smtClean="0"/>
              <a:t> </a:t>
            </a:r>
            <a:r>
              <a:rPr lang="sv-SE" sz="2800" dirty="0" err="1" smtClean="0"/>
              <a:t>document</a:t>
            </a:r>
            <a:endParaRPr lang="sv-SE" sz="2800" dirty="0" smtClean="0"/>
          </a:p>
          <a:p>
            <a:pPr marL="1658573" lvl="1" indent="-742950" algn="l">
              <a:buAutoNum type="arabicParenR"/>
            </a:pPr>
            <a:endParaRPr lang="sv-SE" sz="36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sv-SE" sz="3600" dirty="0" smtClean="0"/>
          </a:p>
        </p:txBody>
      </p:sp>
    </p:spTree>
    <p:extLst>
      <p:ext uri="{BB962C8B-B14F-4D97-AF65-F5344CB8AC3E}">
        <p14:creationId xmlns:p14="http://schemas.microsoft.com/office/powerpoint/2010/main" val="176768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464369"/>
            <a:ext cx="15577185" cy="1656184"/>
          </a:xfrm>
        </p:spPr>
        <p:txBody>
          <a:bodyPr/>
          <a:lstStyle/>
          <a:p>
            <a:r>
              <a:rPr lang="sv-SE" sz="5400" dirty="0" err="1" smtClean="0"/>
              <a:t>Certain</a:t>
            </a:r>
            <a:r>
              <a:rPr lang="sv-SE" sz="5400" dirty="0" smtClean="0"/>
              <a:t> default </a:t>
            </a:r>
            <a:r>
              <a:rPr lang="sv-SE" sz="5400" dirty="0" err="1" smtClean="0"/>
              <a:t>values</a:t>
            </a:r>
            <a:endParaRPr lang="sv-SE" sz="5400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6" y="1904529"/>
            <a:ext cx="12828270" cy="10441160"/>
          </a:xfrm>
        </p:spPr>
        <p:txBody>
          <a:bodyPr/>
          <a:lstStyle/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3600" dirty="0" smtClean="0"/>
              <a:t>Exposures – 75th </a:t>
            </a:r>
            <a:r>
              <a:rPr lang="sv-SE" sz="3600" dirty="0" err="1" smtClean="0"/>
              <a:t>percentile</a:t>
            </a:r>
            <a:r>
              <a:rPr lang="sv-SE" sz="3600" dirty="0" smtClean="0"/>
              <a:t> of the distribution of </a:t>
            </a:r>
            <a:r>
              <a:rPr lang="sv-SE" sz="3600" dirty="0" err="1" smtClean="0"/>
              <a:t>measurements</a:t>
            </a:r>
            <a:r>
              <a:rPr lang="sv-SE" sz="3600" dirty="0" smtClean="0"/>
              <a:t> in the </a:t>
            </a:r>
            <a:r>
              <a:rPr lang="sv-SE" sz="3600" dirty="0" err="1" smtClean="0"/>
              <a:t>sample</a:t>
            </a:r>
            <a:r>
              <a:rPr lang="sv-SE" sz="3600" dirty="0" smtClean="0"/>
              <a:t> for long term exposure</a:t>
            </a:r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3600" dirty="0" smtClean="0"/>
              <a:t>Body </a:t>
            </a:r>
            <a:r>
              <a:rPr lang="sv-SE" sz="3600" dirty="0" err="1" smtClean="0"/>
              <a:t>weights</a:t>
            </a:r>
            <a:r>
              <a:rPr lang="sv-SE" sz="3600" dirty="0" smtClean="0"/>
              <a:t> – 60 kg for </a:t>
            </a:r>
            <a:r>
              <a:rPr lang="sv-SE" sz="3600" dirty="0" err="1" smtClean="0"/>
              <a:t>adults</a:t>
            </a:r>
            <a:r>
              <a:rPr lang="sv-SE" sz="3600" dirty="0" smtClean="0"/>
              <a:t>, 10 kg for </a:t>
            </a:r>
            <a:r>
              <a:rPr lang="sv-SE" sz="3600" dirty="0" err="1" smtClean="0"/>
              <a:t>children</a:t>
            </a:r>
            <a:endParaRPr lang="sv-SE" sz="3600" dirty="0" smtClean="0"/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3600" dirty="0" err="1" smtClean="0"/>
              <a:t>Breathing</a:t>
            </a:r>
            <a:r>
              <a:rPr lang="sv-SE" sz="3600" dirty="0" smtClean="0"/>
              <a:t> rates – 0, 23 m</a:t>
            </a:r>
            <a:r>
              <a:rPr lang="sv-SE" sz="3600" baseline="30000" dirty="0" smtClean="0"/>
              <a:t>3</a:t>
            </a:r>
            <a:r>
              <a:rPr lang="sv-SE" sz="3600" dirty="0" smtClean="0"/>
              <a:t>/</a:t>
            </a:r>
            <a:r>
              <a:rPr lang="sv-SE" sz="3600" dirty="0" err="1" smtClean="0"/>
              <a:t>day</a:t>
            </a:r>
            <a:r>
              <a:rPr lang="sv-SE" sz="3600" dirty="0" smtClean="0"/>
              <a:t>/kg</a:t>
            </a:r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3600" dirty="0" err="1" smtClean="0"/>
              <a:t>Hectares</a:t>
            </a:r>
            <a:r>
              <a:rPr lang="sv-SE" sz="3600" dirty="0" smtClean="0"/>
              <a:t> </a:t>
            </a:r>
            <a:r>
              <a:rPr lang="sv-SE" sz="3600" dirty="0" err="1" smtClean="0"/>
              <a:t>treated</a:t>
            </a:r>
            <a:r>
              <a:rPr lang="sv-SE" sz="3600" dirty="0" smtClean="0"/>
              <a:t> per </a:t>
            </a:r>
            <a:r>
              <a:rPr lang="sv-SE" sz="3600" dirty="0" err="1" smtClean="0"/>
              <a:t>day</a:t>
            </a:r>
            <a:r>
              <a:rPr lang="sv-SE" sz="3600" dirty="0" smtClean="0"/>
              <a:t> </a:t>
            </a:r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2800" dirty="0" smtClean="0"/>
              <a:t>4 ha hand </a:t>
            </a:r>
            <a:r>
              <a:rPr lang="sv-SE" sz="2800" dirty="0" err="1" smtClean="0"/>
              <a:t>held</a:t>
            </a:r>
            <a:r>
              <a:rPr lang="sv-SE" sz="2800" dirty="0" smtClean="0"/>
              <a:t> tank spray </a:t>
            </a:r>
            <a:r>
              <a:rPr lang="sv-SE" sz="2800" dirty="0" err="1" smtClean="0"/>
              <a:t>with</a:t>
            </a:r>
            <a:r>
              <a:rPr lang="sv-SE" sz="2800" dirty="0" smtClean="0"/>
              <a:t> </a:t>
            </a:r>
            <a:r>
              <a:rPr lang="sv-SE" sz="2800" dirty="0" err="1" smtClean="0"/>
              <a:t>lances</a:t>
            </a:r>
            <a:endParaRPr lang="sv-SE" sz="2800" dirty="0" smtClean="0"/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2800" dirty="0" smtClean="0"/>
              <a:t>1 ha for </a:t>
            </a:r>
            <a:r>
              <a:rPr lang="sv-SE" sz="2800" dirty="0" err="1" smtClean="0"/>
              <a:t>other</a:t>
            </a:r>
            <a:r>
              <a:rPr lang="sv-SE" sz="2800" dirty="0" smtClean="0"/>
              <a:t> </a:t>
            </a:r>
            <a:r>
              <a:rPr lang="sv-SE" sz="2800" dirty="0" err="1" smtClean="0"/>
              <a:t>equipment</a:t>
            </a:r>
            <a:r>
              <a:rPr lang="sv-SE" sz="2800" dirty="0" smtClean="0"/>
              <a:t>, </a:t>
            </a:r>
            <a:r>
              <a:rPr lang="sv-SE" sz="2800" dirty="0" err="1" smtClean="0"/>
              <a:t>e.g</a:t>
            </a:r>
            <a:r>
              <a:rPr lang="sv-SE" sz="2800" dirty="0" smtClean="0"/>
              <a:t>. </a:t>
            </a:r>
            <a:r>
              <a:rPr lang="sv-SE" sz="2800" dirty="0" err="1" smtClean="0"/>
              <a:t>knapsack</a:t>
            </a:r>
            <a:r>
              <a:rPr lang="sv-SE" sz="2800" dirty="0" smtClean="0"/>
              <a:t> sprayers</a:t>
            </a:r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2800" dirty="0" smtClean="0"/>
              <a:t>10 or 50 ha </a:t>
            </a:r>
            <a:r>
              <a:rPr lang="sv-SE" sz="2800" dirty="0" err="1" smtClean="0"/>
              <a:t>depending</a:t>
            </a:r>
            <a:r>
              <a:rPr lang="sv-SE" sz="2800" dirty="0" smtClean="0"/>
              <a:t> on </a:t>
            </a:r>
            <a:r>
              <a:rPr lang="sv-SE" sz="2800" dirty="0" err="1" smtClean="0"/>
              <a:t>crop</a:t>
            </a:r>
            <a:endParaRPr lang="sv-SE" sz="2800" dirty="0" smtClean="0"/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3600" dirty="0" smtClean="0"/>
              <a:t>Exposure durations – </a:t>
            </a:r>
            <a:r>
              <a:rPr lang="sv-SE" sz="3600" dirty="0" err="1" smtClean="0"/>
              <a:t>accounted</a:t>
            </a:r>
            <a:r>
              <a:rPr lang="sv-SE" sz="3600" dirty="0" smtClean="0"/>
              <a:t> for in the </a:t>
            </a:r>
            <a:r>
              <a:rPr lang="sv-SE" sz="3600" dirty="0" err="1" smtClean="0"/>
              <a:t>appropriate</a:t>
            </a:r>
            <a:r>
              <a:rPr lang="sv-SE" sz="3600" dirty="0" smtClean="0"/>
              <a:t> </a:t>
            </a:r>
            <a:r>
              <a:rPr lang="sv-SE" sz="3600" dirty="0" err="1" smtClean="0"/>
              <a:t>reference</a:t>
            </a:r>
            <a:r>
              <a:rPr lang="sv-SE" sz="3600" dirty="0" smtClean="0"/>
              <a:t> </a:t>
            </a:r>
            <a:r>
              <a:rPr lang="sv-SE" sz="3600" dirty="0" err="1" smtClean="0"/>
              <a:t>value</a:t>
            </a:r>
            <a:r>
              <a:rPr lang="sv-SE" sz="3600" dirty="0" smtClean="0"/>
              <a:t> (long term risk </a:t>
            </a:r>
            <a:r>
              <a:rPr lang="sv-SE" sz="3600" dirty="0" err="1" smtClean="0"/>
              <a:t>assessment</a:t>
            </a:r>
            <a:r>
              <a:rPr lang="sv-SE" sz="3600" dirty="0" smtClean="0"/>
              <a:t> </a:t>
            </a:r>
            <a:r>
              <a:rPr lang="sv-SE" sz="3600" dirty="0" err="1" smtClean="0"/>
              <a:t>assessed</a:t>
            </a:r>
            <a:r>
              <a:rPr lang="sv-SE" sz="3600" dirty="0" smtClean="0"/>
              <a:t> on the basis on </a:t>
            </a:r>
            <a:r>
              <a:rPr lang="sv-SE" sz="3600" dirty="0" err="1" smtClean="0"/>
              <a:t>repeated</a:t>
            </a:r>
            <a:r>
              <a:rPr lang="sv-SE" sz="3600" dirty="0" smtClean="0"/>
              <a:t> exposures over a period of </a:t>
            </a:r>
            <a:r>
              <a:rPr lang="sv-SE" sz="3600" dirty="0" err="1" smtClean="0"/>
              <a:t>time</a:t>
            </a:r>
            <a:r>
              <a:rPr lang="sv-SE" sz="3600" dirty="0" smtClean="0"/>
              <a:t>)</a:t>
            </a:r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3600" dirty="0" smtClean="0"/>
              <a:t>Surface area of </a:t>
            </a:r>
            <a:r>
              <a:rPr lang="sv-SE" sz="3600" dirty="0" err="1" smtClean="0"/>
              <a:t>body</a:t>
            </a:r>
            <a:r>
              <a:rPr lang="sv-SE" sz="3600" dirty="0" smtClean="0"/>
              <a:t> parts – </a:t>
            </a:r>
            <a:r>
              <a:rPr lang="sv-SE" sz="3600" dirty="0" err="1" smtClean="0"/>
              <a:t>dependent</a:t>
            </a:r>
            <a:r>
              <a:rPr lang="sv-SE" sz="3600" dirty="0" smtClean="0"/>
              <a:t> on </a:t>
            </a:r>
            <a:r>
              <a:rPr lang="sv-SE" sz="3600" dirty="0" err="1" smtClean="0"/>
              <a:t>body</a:t>
            </a:r>
            <a:r>
              <a:rPr lang="sv-SE" sz="3600" dirty="0" smtClean="0"/>
              <a:t> </a:t>
            </a:r>
            <a:r>
              <a:rPr lang="sv-SE" sz="3600" dirty="0" err="1" smtClean="0"/>
              <a:t>weight</a:t>
            </a:r>
            <a:endParaRPr lang="sv-SE" sz="3600" dirty="0" smtClean="0"/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3600" dirty="0" err="1" smtClean="0"/>
              <a:t>Use</a:t>
            </a:r>
            <a:r>
              <a:rPr lang="sv-SE" sz="3600" dirty="0" smtClean="0"/>
              <a:t> and penetration of personal </a:t>
            </a:r>
            <a:r>
              <a:rPr lang="sv-SE" sz="3600" dirty="0" err="1" smtClean="0"/>
              <a:t>protective</a:t>
            </a:r>
            <a:r>
              <a:rPr lang="sv-SE" sz="3600" dirty="0" smtClean="0"/>
              <a:t> </a:t>
            </a:r>
            <a:r>
              <a:rPr lang="sv-SE" sz="3600" dirty="0" err="1" smtClean="0"/>
              <a:t>equipment</a:t>
            </a:r>
            <a:endParaRPr lang="sv-SE" sz="3600" dirty="0"/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2800" dirty="0" err="1" smtClean="0"/>
              <a:t>Gloves</a:t>
            </a:r>
            <a:r>
              <a:rPr lang="sv-SE" sz="2800" dirty="0" smtClean="0"/>
              <a:t> 10% for </a:t>
            </a:r>
            <a:r>
              <a:rPr lang="sv-SE" sz="2800" dirty="0" err="1" smtClean="0"/>
              <a:t>liquids</a:t>
            </a:r>
            <a:r>
              <a:rPr lang="sv-SE" sz="2800" dirty="0" smtClean="0"/>
              <a:t> and 5% for solids</a:t>
            </a:r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2800" dirty="0" smtClean="0"/>
              <a:t>Coveralls 10% for </a:t>
            </a:r>
            <a:r>
              <a:rPr lang="sv-SE" sz="2800" dirty="0" err="1" smtClean="0"/>
              <a:t>oprators</a:t>
            </a:r>
            <a:endParaRPr lang="sv-SE" sz="2800" dirty="0" smtClean="0"/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2800" dirty="0" err="1" smtClean="0"/>
              <a:t>Hoods</a:t>
            </a:r>
            <a:r>
              <a:rPr lang="sv-SE" sz="2800" dirty="0" smtClean="0"/>
              <a:t> and visors %%, </a:t>
            </a:r>
            <a:r>
              <a:rPr lang="sv-SE" sz="2800" dirty="0" err="1" smtClean="0"/>
              <a:t>hood</a:t>
            </a:r>
            <a:r>
              <a:rPr lang="sv-SE" sz="2800" dirty="0" smtClean="0"/>
              <a:t> </a:t>
            </a:r>
            <a:r>
              <a:rPr lang="sv-SE" sz="2800" dirty="0" err="1" smtClean="0"/>
              <a:t>only</a:t>
            </a:r>
            <a:r>
              <a:rPr lang="sv-SE" sz="2800" dirty="0" smtClean="0"/>
              <a:t> 50%</a:t>
            </a:r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2800" dirty="0" err="1" smtClean="0"/>
              <a:t>Respiratory</a:t>
            </a:r>
            <a:r>
              <a:rPr lang="sv-SE" sz="2800" dirty="0" smtClean="0"/>
              <a:t> </a:t>
            </a:r>
            <a:r>
              <a:rPr lang="sv-SE" sz="2800" dirty="0" err="1" smtClean="0"/>
              <a:t>equipment</a:t>
            </a:r>
            <a:r>
              <a:rPr lang="sv-SE" sz="2800" dirty="0" smtClean="0"/>
              <a:t>, inhalation 10-25%, </a:t>
            </a:r>
            <a:r>
              <a:rPr lang="sv-SE" sz="2800" dirty="0" err="1" smtClean="0"/>
              <a:t>dermal</a:t>
            </a:r>
            <a:r>
              <a:rPr lang="sv-SE" sz="2800" dirty="0" smtClean="0"/>
              <a:t> exposure 80%</a:t>
            </a:r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3600" dirty="0" smtClean="0"/>
              <a:t>Etc.</a:t>
            </a:r>
            <a:endParaRPr lang="sv-SE" sz="3600" dirty="0"/>
          </a:p>
        </p:txBody>
      </p:sp>
    </p:spTree>
    <p:extLst>
      <p:ext uri="{BB962C8B-B14F-4D97-AF65-F5344CB8AC3E}">
        <p14:creationId xmlns:p14="http://schemas.microsoft.com/office/powerpoint/2010/main" val="8321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Data </a:t>
            </a:r>
            <a:r>
              <a:rPr lang="sv-SE" dirty="0" err="1" smtClean="0"/>
              <a:t>required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4000" dirty="0"/>
              <a:t>The following data are generally used for an operator risk assessment using an exposure model.</a:t>
            </a:r>
            <a:endParaRPr lang="sv-SE" sz="4000" dirty="0"/>
          </a:p>
          <a:p>
            <a:pPr lvl="0"/>
            <a:r>
              <a:rPr lang="en-GB" sz="4000" dirty="0"/>
              <a:t>Acceptable Operator Exposure Level (AOEL) </a:t>
            </a:r>
            <a:r>
              <a:rPr lang="en-GB" sz="4000" i="1" dirty="0"/>
              <a:t>(In the EFSA Calculator, the AOEL is referred to as the “Reference value non acutely toxic active substance” (</a:t>
            </a:r>
            <a:r>
              <a:rPr lang="en-GB" sz="4000" b="1" i="1" dirty="0"/>
              <a:t>RVNAS</a:t>
            </a:r>
            <a:r>
              <a:rPr lang="en-GB" sz="4000" i="1" dirty="0"/>
              <a:t>))</a:t>
            </a:r>
            <a:endParaRPr lang="sv-SE" sz="4000" i="1" dirty="0"/>
          </a:p>
          <a:p>
            <a:pPr lvl="0"/>
            <a:r>
              <a:rPr lang="en-GB" sz="4000" dirty="0" smtClean="0"/>
              <a:t>Crop </a:t>
            </a:r>
            <a:r>
              <a:rPr lang="en-GB" sz="4000" dirty="0"/>
              <a:t>type</a:t>
            </a:r>
            <a:endParaRPr lang="sv-SE" sz="4000" dirty="0"/>
          </a:p>
          <a:p>
            <a:pPr lvl="0"/>
            <a:r>
              <a:rPr lang="en-GB" sz="4000" dirty="0"/>
              <a:t>Type of application and application equipment</a:t>
            </a:r>
            <a:endParaRPr lang="sv-SE" sz="4000" dirty="0"/>
          </a:p>
          <a:p>
            <a:pPr lvl="0"/>
            <a:r>
              <a:rPr lang="en-GB" sz="4000" dirty="0"/>
              <a:t>Type of pesticide formulation</a:t>
            </a:r>
            <a:endParaRPr lang="sv-SE" sz="4000" dirty="0"/>
          </a:p>
          <a:p>
            <a:pPr lvl="0"/>
            <a:r>
              <a:rPr lang="en-GB" sz="4000" dirty="0"/>
              <a:t>Maximum application rate (kg of </a:t>
            </a:r>
            <a:r>
              <a:rPr lang="en-GB" sz="4000" dirty="0" smtClean="0"/>
              <a:t>active ingredient </a:t>
            </a:r>
            <a:r>
              <a:rPr lang="en-GB" sz="4000" dirty="0"/>
              <a:t>per ha)</a:t>
            </a:r>
            <a:endParaRPr lang="sv-SE" sz="4000" dirty="0"/>
          </a:p>
          <a:p>
            <a:pPr lvl="0"/>
            <a:r>
              <a:rPr lang="en-GB" sz="4000" dirty="0"/>
              <a:t>(in some cases) Volume application rate </a:t>
            </a:r>
            <a:r>
              <a:rPr lang="en-GB" sz="4000" dirty="0" smtClean="0"/>
              <a:t>(litre </a:t>
            </a:r>
            <a:r>
              <a:rPr lang="en-GB" sz="4000" dirty="0"/>
              <a:t>of spray solution per ha)</a:t>
            </a:r>
            <a:endParaRPr lang="sv-SE" sz="4000" dirty="0"/>
          </a:p>
          <a:p>
            <a:pPr lvl="0"/>
            <a:r>
              <a:rPr lang="en-GB" sz="4000" dirty="0" smtClean="0"/>
              <a:t>Dermal </a:t>
            </a:r>
            <a:r>
              <a:rPr lang="en-GB" sz="4000" dirty="0"/>
              <a:t>absorption </a:t>
            </a:r>
            <a:r>
              <a:rPr lang="en-GB" sz="4000" dirty="0" smtClean="0"/>
              <a:t>factor (if available)</a:t>
            </a:r>
            <a:endParaRPr lang="sv-SE" sz="4000" dirty="0"/>
          </a:p>
          <a:p>
            <a:pPr lvl="0"/>
            <a:r>
              <a:rPr lang="en-GB" sz="4000" dirty="0"/>
              <a:t>Type of personal protective equipment available/required</a:t>
            </a:r>
            <a:endParaRPr lang="sv-SE" sz="5400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303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752401"/>
            <a:ext cx="15577185" cy="792088"/>
          </a:xfrm>
        </p:spPr>
        <p:txBody>
          <a:bodyPr/>
          <a:lstStyle/>
          <a:p>
            <a:r>
              <a:rPr lang="sv-SE" sz="3600" dirty="0" smtClean="0"/>
              <a:t>Data </a:t>
            </a:r>
            <a:r>
              <a:rPr lang="sv-SE" sz="3600" dirty="0" err="1" smtClean="0"/>
              <a:t>entry</a:t>
            </a:r>
            <a:r>
              <a:rPr lang="sv-SE" sz="3600" dirty="0" smtClean="0"/>
              <a:t> in the </a:t>
            </a:r>
            <a:r>
              <a:rPr lang="sv-SE" sz="3600" dirty="0" err="1" smtClean="0"/>
              <a:t>calculator</a:t>
            </a:r>
            <a:endParaRPr lang="sv-SE" sz="3600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4459" y="1544489"/>
            <a:ext cx="14202726" cy="10945216"/>
          </a:xfrm>
        </p:spPr>
        <p:txBody>
          <a:bodyPr/>
          <a:lstStyle/>
          <a:p>
            <a:pPr algn="l"/>
            <a:r>
              <a:rPr lang="en-US" sz="2200" b="1" dirty="0"/>
              <a:t>Substance </a:t>
            </a:r>
            <a:r>
              <a:rPr lang="en-US" sz="2200" b="1" dirty="0" smtClean="0"/>
              <a:t>name </a:t>
            </a:r>
            <a:r>
              <a:rPr lang="en-US" sz="2200" dirty="0" smtClean="0"/>
              <a:t>– in application</a:t>
            </a:r>
            <a:endParaRPr lang="en-US" sz="2200" b="1" dirty="0"/>
          </a:p>
          <a:p>
            <a:pPr algn="l"/>
            <a:r>
              <a:rPr lang="en-US" sz="2200" b="1" dirty="0"/>
              <a:t>Product name </a:t>
            </a:r>
            <a:r>
              <a:rPr lang="en-US" sz="2200" dirty="0" smtClean="0"/>
              <a:t>– in application</a:t>
            </a:r>
            <a:endParaRPr lang="en-US" sz="2200" dirty="0"/>
          </a:p>
          <a:p>
            <a:pPr algn="l"/>
            <a:r>
              <a:rPr lang="en-US" sz="2200" b="1" dirty="0" smtClean="0"/>
              <a:t>Reference </a:t>
            </a:r>
            <a:r>
              <a:rPr lang="en-US" sz="2200" b="1" dirty="0"/>
              <a:t>value non acutely toxic active substance (RVNAS</a:t>
            </a:r>
            <a:r>
              <a:rPr lang="en-US" sz="2200" b="1" dirty="0" smtClean="0"/>
              <a:t>) </a:t>
            </a:r>
            <a:r>
              <a:rPr lang="en-US" sz="2200" dirty="0" smtClean="0"/>
              <a:t>– derived based on animal data</a:t>
            </a:r>
            <a:endParaRPr lang="en-US" sz="2200" dirty="0"/>
          </a:p>
          <a:p>
            <a:pPr algn="l"/>
            <a:r>
              <a:rPr lang="en-US" sz="2200" b="1" dirty="0"/>
              <a:t>Reference value acutely toxic active substance (RVAAS)</a:t>
            </a:r>
          </a:p>
          <a:p>
            <a:pPr algn="l"/>
            <a:r>
              <a:rPr lang="en-US" sz="2200" b="1" dirty="0" smtClean="0"/>
              <a:t>Crop type – </a:t>
            </a:r>
            <a:r>
              <a:rPr lang="en-US" sz="2200" dirty="0" smtClean="0"/>
              <a:t>in application</a:t>
            </a:r>
            <a:endParaRPr lang="en-US" sz="2200" dirty="0"/>
          </a:p>
          <a:p>
            <a:pPr algn="l"/>
            <a:r>
              <a:rPr lang="en-US" sz="2200" b="1" dirty="0" smtClean="0"/>
              <a:t>Substance properties </a:t>
            </a:r>
          </a:p>
          <a:p>
            <a:pPr algn="l"/>
            <a:r>
              <a:rPr lang="en-US" sz="2200" dirty="0" smtClean="0"/>
              <a:t>Formulation type – </a:t>
            </a:r>
            <a:r>
              <a:rPr lang="en-US" sz="2200" dirty="0"/>
              <a:t>concentrate, granules, powders etc.</a:t>
            </a:r>
          </a:p>
          <a:p>
            <a:pPr algn="l"/>
            <a:r>
              <a:rPr lang="en-US" sz="2200" dirty="0" smtClean="0"/>
              <a:t>Minimum </a:t>
            </a:r>
            <a:r>
              <a:rPr lang="en-US" sz="2200" dirty="0"/>
              <a:t>volume water for application (liquids</a:t>
            </a:r>
            <a:r>
              <a:rPr lang="en-US" sz="2200" dirty="0" smtClean="0"/>
              <a:t>) – L per ha</a:t>
            </a:r>
            <a:endParaRPr lang="en-US" sz="2200" dirty="0"/>
          </a:p>
          <a:p>
            <a:pPr algn="l"/>
            <a:r>
              <a:rPr lang="en-US" sz="2200" dirty="0"/>
              <a:t>Maximum application rate of active </a:t>
            </a:r>
            <a:r>
              <a:rPr lang="en-US" sz="2200" dirty="0" smtClean="0"/>
              <a:t>substance – kg </a:t>
            </a:r>
            <a:r>
              <a:rPr lang="en-US" sz="2200" dirty="0" err="1" smtClean="0"/>
              <a:t>a.s</a:t>
            </a:r>
            <a:r>
              <a:rPr lang="en-US" sz="2200" dirty="0" smtClean="0"/>
              <a:t>. per ha</a:t>
            </a:r>
            <a:endParaRPr lang="en-US" sz="2200" dirty="0"/>
          </a:p>
          <a:p>
            <a:pPr algn="l"/>
            <a:r>
              <a:rPr lang="en-US" sz="2200" dirty="0"/>
              <a:t>50% Dissipation Time </a:t>
            </a:r>
            <a:r>
              <a:rPr lang="en-US" sz="2200" dirty="0" smtClean="0"/>
              <a:t>DT50 – included in EFSA guidance for certain </a:t>
            </a:r>
            <a:r>
              <a:rPr lang="en-US" sz="2200" dirty="0" err="1" smtClean="0"/>
              <a:t>a.s</a:t>
            </a:r>
            <a:r>
              <a:rPr lang="en-US" sz="2200" dirty="0" smtClean="0"/>
              <a:t>. 30 days = worst case</a:t>
            </a:r>
            <a:endParaRPr lang="en-US" sz="2200" dirty="0"/>
          </a:p>
          <a:p>
            <a:pPr algn="l"/>
            <a:r>
              <a:rPr lang="en-US" sz="2200" dirty="0"/>
              <a:t>Initial </a:t>
            </a:r>
            <a:r>
              <a:rPr lang="en-US" sz="2200" dirty="0" err="1"/>
              <a:t>Dislodgeable</a:t>
            </a:r>
            <a:r>
              <a:rPr lang="en-US" sz="2200" dirty="0"/>
              <a:t> Foliar </a:t>
            </a:r>
            <a:r>
              <a:rPr lang="en-US" sz="2200" dirty="0" smtClean="0"/>
              <a:t>Residue (the residue of a pesticide following deposition on foliage or fruit, which can be transferred to a person through contact) – 3 </a:t>
            </a:r>
            <a:r>
              <a:rPr lang="en-US" sz="2200" dirty="0"/>
              <a:t>µg/cm2 of foliage/kg </a:t>
            </a:r>
            <a:r>
              <a:rPr lang="en-US" sz="2200" dirty="0" err="1"/>
              <a:t>a.s</a:t>
            </a:r>
            <a:r>
              <a:rPr lang="en-US" sz="2200" dirty="0"/>
              <a:t>. applied/ha </a:t>
            </a:r>
            <a:r>
              <a:rPr lang="en-US" sz="2200" dirty="0" smtClean="0"/>
              <a:t>(considered highly conservative)</a:t>
            </a:r>
            <a:endParaRPr lang="en-US" sz="2200" dirty="0"/>
          </a:p>
          <a:p>
            <a:pPr algn="l"/>
            <a:r>
              <a:rPr lang="en-US" sz="2200" dirty="0"/>
              <a:t>Dermal absorption of </a:t>
            </a:r>
            <a:r>
              <a:rPr lang="en-US" sz="2200" dirty="0" smtClean="0"/>
              <a:t>product – 100% default, can be found in application</a:t>
            </a:r>
            <a:endParaRPr lang="en-US" sz="2200" dirty="0"/>
          </a:p>
          <a:p>
            <a:pPr algn="l"/>
            <a:r>
              <a:rPr lang="en-US" sz="2200" dirty="0" smtClean="0"/>
              <a:t>Dermal absorption of in-use dilution -100% default, can be found in application</a:t>
            </a:r>
          </a:p>
          <a:p>
            <a:pPr algn="l"/>
            <a:r>
              <a:rPr lang="en-US" sz="2200" dirty="0" smtClean="0"/>
              <a:t>Oral </a:t>
            </a:r>
            <a:r>
              <a:rPr lang="en-US" sz="2200" dirty="0"/>
              <a:t>absorption of active </a:t>
            </a:r>
            <a:r>
              <a:rPr lang="en-US" sz="2200" dirty="0" smtClean="0"/>
              <a:t>substance </a:t>
            </a:r>
            <a:r>
              <a:rPr lang="en-US" sz="2200" dirty="0"/>
              <a:t>-100% default, can be found in </a:t>
            </a:r>
            <a:r>
              <a:rPr lang="en-US" sz="2200" dirty="0" smtClean="0"/>
              <a:t>application</a:t>
            </a:r>
            <a:endParaRPr lang="en-US" sz="2200" dirty="0"/>
          </a:p>
          <a:p>
            <a:pPr algn="l"/>
            <a:r>
              <a:rPr lang="en-US" sz="2200" dirty="0"/>
              <a:t>Inhalation absorption of active </a:t>
            </a:r>
            <a:r>
              <a:rPr lang="en-US" sz="2200" dirty="0" smtClean="0"/>
              <a:t>substance </a:t>
            </a:r>
            <a:r>
              <a:rPr lang="en-US" sz="2200" dirty="0"/>
              <a:t>-100% default, can be found in application</a:t>
            </a:r>
          </a:p>
          <a:p>
            <a:pPr algn="l"/>
            <a:r>
              <a:rPr lang="en-US" sz="2200" dirty="0" err="1" smtClean="0"/>
              <a:t>Vapour</a:t>
            </a:r>
            <a:r>
              <a:rPr lang="en-US" sz="2200" dirty="0" smtClean="0"/>
              <a:t> </a:t>
            </a:r>
            <a:r>
              <a:rPr lang="en-US" sz="2200" dirty="0"/>
              <a:t>pressure of active </a:t>
            </a:r>
            <a:r>
              <a:rPr lang="en-US" sz="2200" dirty="0" smtClean="0"/>
              <a:t>substance – 2 options, can be found in application</a:t>
            </a:r>
            <a:endParaRPr lang="en-US" sz="2200" dirty="0"/>
          </a:p>
          <a:p>
            <a:pPr algn="l"/>
            <a:r>
              <a:rPr lang="en-US" sz="2200" b="1" dirty="0" smtClean="0"/>
              <a:t>Scenario</a:t>
            </a:r>
            <a:endParaRPr lang="en-US" sz="2200" b="1" dirty="0"/>
          </a:p>
          <a:p>
            <a:pPr algn="l"/>
            <a:r>
              <a:rPr lang="en-US" sz="2200" dirty="0"/>
              <a:t>Indoor or Outdoor </a:t>
            </a:r>
            <a:r>
              <a:rPr lang="en-US" sz="2200" dirty="0" smtClean="0"/>
              <a:t>application – 2 options, outdoor, indoor</a:t>
            </a:r>
            <a:endParaRPr lang="en-US" sz="2200" dirty="0"/>
          </a:p>
          <a:p>
            <a:pPr algn="l"/>
            <a:r>
              <a:rPr lang="en-US" sz="2200" dirty="0"/>
              <a:t>Application </a:t>
            </a:r>
            <a:r>
              <a:rPr lang="en-US" sz="2200" dirty="0" smtClean="0"/>
              <a:t>method – depending on indoor/outdoor application</a:t>
            </a:r>
            <a:endParaRPr lang="en-US" sz="2200" dirty="0"/>
          </a:p>
          <a:p>
            <a:pPr algn="l"/>
            <a:r>
              <a:rPr lang="en-US" sz="2200" dirty="0"/>
              <a:t>Application </a:t>
            </a:r>
            <a:r>
              <a:rPr lang="en-US" sz="2200" dirty="0" smtClean="0"/>
              <a:t>equipment – vehicle mounted or manual </a:t>
            </a:r>
          </a:p>
          <a:p>
            <a:pPr algn="l"/>
            <a:r>
              <a:rPr lang="en-US" sz="2200" dirty="0" smtClean="0"/>
              <a:t>Buffer </a:t>
            </a:r>
            <a:r>
              <a:rPr lang="en-US" sz="2200" dirty="0"/>
              <a:t>strip</a:t>
            </a:r>
          </a:p>
          <a:p>
            <a:pPr algn="l"/>
            <a:r>
              <a:rPr lang="en-US" sz="2200" dirty="0"/>
              <a:t>Number of </a:t>
            </a:r>
            <a:r>
              <a:rPr lang="en-US" sz="2200" dirty="0" smtClean="0"/>
              <a:t>applications</a:t>
            </a:r>
            <a:r>
              <a:rPr lang="en-US" sz="2200" dirty="0"/>
              <a:t>– in application</a:t>
            </a:r>
          </a:p>
          <a:p>
            <a:pPr algn="l"/>
            <a:r>
              <a:rPr lang="en-US" sz="2200" dirty="0" smtClean="0"/>
              <a:t>Interval </a:t>
            </a:r>
            <a:r>
              <a:rPr lang="en-US" sz="2200" dirty="0"/>
              <a:t>between multiple </a:t>
            </a:r>
            <a:r>
              <a:rPr lang="en-US" sz="2200" dirty="0" smtClean="0"/>
              <a:t>applications – in application</a:t>
            </a:r>
            <a:endParaRPr lang="en-US" sz="2200" dirty="0"/>
          </a:p>
          <a:p>
            <a:pPr algn="l"/>
            <a:r>
              <a:rPr lang="en-US" sz="2200" dirty="0"/>
              <a:t>Season (upward spraying orchards only)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4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7" y="1472481"/>
            <a:ext cx="15577185" cy="2232248"/>
          </a:xfrm>
        </p:spPr>
        <p:txBody>
          <a:bodyPr/>
          <a:lstStyle/>
          <a:p>
            <a:r>
              <a:rPr lang="sv-SE" dirty="0" smtClean="0"/>
              <a:t>Content of presentation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4" y="3704729"/>
            <a:ext cx="12828270" cy="8640960"/>
          </a:xfrm>
        </p:spPr>
        <p:txBody>
          <a:bodyPr/>
          <a:lstStyle/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dirty="0" err="1" smtClean="0"/>
              <a:t>Hazard</a:t>
            </a:r>
            <a:r>
              <a:rPr lang="sv-SE" dirty="0" smtClean="0"/>
              <a:t> </a:t>
            </a:r>
            <a:r>
              <a:rPr lang="sv-SE" dirty="0" err="1" smtClean="0"/>
              <a:t>identification</a:t>
            </a:r>
            <a:r>
              <a:rPr lang="sv-SE" dirty="0" smtClean="0"/>
              <a:t> and </a:t>
            </a:r>
            <a:r>
              <a:rPr lang="sv-SE" dirty="0" err="1" smtClean="0"/>
              <a:t>characterization</a:t>
            </a:r>
            <a:endParaRPr lang="sv-SE" dirty="0" smtClean="0"/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dirty="0" smtClean="0"/>
              <a:t>Exposure </a:t>
            </a:r>
            <a:r>
              <a:rPr lang="sv-SE" dirty="0" err="1" smtClean="0"/>
              <a:t>assessment</a:t>
            </a:r>
            <a:endParaRPr lang="sv-SE" dirty="0" smtClean="0"/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dirty="0" smtClean="0"/>
              <a:t>Risk </a:t>
            </a:r>
            <a:r>
              <a:rPr lang="sv-SE" dirty="0" err="1" smtClean="0"/>
              <a:t>characterization</a:t>
            </a:r>
            <a:endParaRPr lang="sv-SE" dirty="0" smtClean="0"/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dirty="0" smtClean="0"/>
              <a:t>Tools</a:t>
            </a:r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dirty="0" smtClean="0"/>
              <a:t>Operators</a:t>
            </a:r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dirty="0" err="1" smtClean="0"/>
              <a:t>Workers</a:t>
            </a:r>
            <a:endParaRPr lang="sv-SE" dirty="0" smtClean="0"/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dirty="0" smtClean="0"/>
              <a:t>Bystanders</a:t>
            </a:r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dirty="0"/>
              <a:t>The EU </a:t>
            </a:r>
            <a:r>
              <a:rPr lang="sv-SE" dirty="0" err="1"/>
              <a:t>legislation</a:t>
            </a:r>
            <a:r>
              <a:rPr lang="sv-SE" dirty="0"/>
              <a:t> in short</a:t>
            </a:r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dirty="0" smtClean="0"/>
              <a:t>Decision </a:t>
            </a:r>
            <a:r>
              <a:rPr lang="sv-SE" dirty="0" err="1" smtClean="0"/>
              <a:t>making</a:t>
            </a:r>
            <a:r>
              <a:rPr lang="sv-SE" dirty="0" smtClean="0"/>
              <a:t> </a:t>
            </a:r>
            <a:r>
              <a:rPr lang="sv-SE" dirty="0" err="1" smtClean="0"/>
              <a:t>criteria</a:t>
            </a:r>
            <a:endParaRPr lang="sv-SE" dirty="0" smtClean="0"/>
          </a:p>
          <a:p>
            <a:endParaRPr lang="sv-SE" dirty="0" smtClean="0"/>
          </a:p>
          <a:p>
            <a:r>
              <a:rPr lang="sv-SE" dirty="0" smtClean="0"/>
              <a:t>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7053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7" y="968425"/>
            <a:ext cx="15577185" cy="1800200"/>
          </a:xfrm>
        </p:spPr>
        <p:txBody>
          <a:bodyPr/>
          <a:lstStyle/>
          <a:p>
            <a:r>
              <a:rPr lang="sv-SE" dirty="0" smtClean="0"/>
              <a:t>PPE in the </a:t>
            </a:r>
            <a:r>
              <a:rPr lang="sv-SE" dirty="0" err="1" smtClean="0"/>
              <a:t>calculator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3737050"/>
            <a:ext cx="12828270" cy="7565351"/>
          </a:xfrm>
        </p:spPr>
        <p:txBody>
          <a:bodyPr/>
          <a:lstStyle/>
          <a:p>
            <a:pPr marL="685800" indent="-685800" algn="l" fontAlgn="ctr">
              <a:buFont typeface="Wingdings" panose="05000000000000000000" pitchFamily="2" charset="2"/>
              <a:buChar char="Ø"/>
            </a:pPr>
            <a:r>
              <a:rPr lang="sv-SE" dirty="0" err="1"/>
              <a:t>Protective</a:t>
            </a:r>
            <a:r>
              <a:rPr lang="sv-SE" dirty="0"/>
              <a:t> Equipment</a:t>
            </a:r>
          </a:p>
          <a:p>
            <a:pPr marL="685800" indent="-685800" algn="l" fontAlgn="ctr">
              <a:buFont typeface="Wingdings" panose="05000000000000000000" pitchFamily="2" charset="2"/>
              <a:buChar char="Ø"/>
            </a:pPr>
            <a:r>
              <a:rPr lang="sv-SE" dirty="0" err="1"/>
              <a:t>Gloves</a:t>
            </a:r>
            <a:endParaRPr lang="sv-SE" dirty="0"/>
          </a:p>
          <a:p>
            <a:pPr marL="685800" indent="-685800" algn="l" fontAlgn="ctr">
              <a:buFont typeface="Wingdings" panose="05000000000000000000" pitchFamily="2" charset="2"/>
              <a:buChar char="Ø"/>
            </a:pPr>
            <a:r>
              <a:rPr lang="sv-SE" dirty="0" err="1" smtClean="0"/>
              <a:t>Clothing</a:t>
            </a:r>
            <a:r>
              <a:rPr lang="sv-SE" dirty="0" smtClean="0"/>
              <a:t> </a:t>
            </a:r>
            <a:r>
              <a:rPr lang="en-US" dirty="0" smtClean="0"/>
              <a:t>Protective </a:t>
            </a:r>
            <a:r>
              <a:rPr lang="en-US" dirty="0"/>
              <a:t>Equipment</a:t>
            </a:r>
            <a:endParaRPr lang="sv-SE" dirty="0"/>
          </a:p>
          <a:p>
            <a:pPr marL="685800" indent="-685800" algn="l" fontAlgn="ctr">
              <a:buFont typeface="Wingdings" panose="05000000000000000000" pitchFamily="2" charset="2"/>
              <a:buChar char="Ø"/>
            </a:pPr>
            <a:r>
              <a:rPr lang="en-US" dirty="0"/>
              <a:t>Gloves</a:t>
            </a:r>
            <a:endParaRPr lang="sv-SE" dirty="0"/>
          </a:p>
          <a:p>
            <a:pPr marL="685800" indent="-685800" algn="l" fontAlgn="ctr">
              <a:buFont typeface="Wingdings" panose="05000000000000000000" pitchFamily="2" charset="2"/>
              <a:buChar char="Ø"/>
            </a:pPr>
            <a:r>
              <a:rPr lang="en-US" dirty="0"/>
              <a:t>Clothing</a:t>
            </a:r>
            <a:endParaRPr lang="sv-SE" dirty="0"/>
          </a:p>
          <a:p>
            <a:pPr marL="685800" indent="-685800" algn="l" fontAlgn="ctr">
              <a:buFont typeface="Wingdings" panose="05000000000000000000" pitchFamily="2" charset="2"/>
              <a:buChar char="Ø"/>
            </a:pPr>
            <a:r>
              <a:rPr lang="en-US" dirty="0"/>
              <a:t>Head and respiratory </a:t>
            </a:r>
            <a:r>
              <a:rPr lang="en-US" dirty="0" smtClean="0"/>
              <a:t>PPE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6049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Procedure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4000" dirty="0" smtClean="0"/>
              <a:t>Choose </a:t>
            </a:r>
            <a:r>
              <a:rPr lang="en-GB" sz="4000" dirty="0"/>
              <a:t>the exposure </a:t>
            </a:r>
            <a:r>
              <a:rPr lang="en-GB" sz="4000" dirty="0" smtClean="0"/>
              <a:t>scenario </a:t>
            </a:r>
            <a:r>
              <a:rPr lang="en-GB" sz="4000" dirty="0"/>
              <a:t>which most closely </a:t>
            </a:r>
            <a:r>
              <a:rPr lang="en-GB" sz="4000" dirty="0" smtClean="0"/>
              <a:t>resembles the </a:t>
            </a:r>
            <a:r>
              <a:rPr lang="en-GB" sz="4000" dirty="0"/>
              <a:t>situation that you wish to evaluate. </a:t>
            </a:r>
            <a:endParaRPr lang="en-GB" sz="4000" dirty="0" smtClean="0"/>
          </a:p>
          <a:p>
            <a:pPr lvl="0"/>
            <a:r>
              <a:rPr lang="en-GB" sz="4000" dirty="0" smtClean="0"/>
              <a:t>If </a:t>
            </a:r>
            <a:r>
              <a:rPr lang="en-GB" sz="4000" dirty="0"/>
              <a:t>appropriate scenarios appear in more models, run the assessment with all these models.</a:t>
            </a:r>
            <a:endParaRPr lang="sv-SE" sz="4000" dirty="0"/>
          </a:p>
          <a:p>
            <a:pPr lvl="0"/>
            <a:r>
              <a:rPr lang="en-GB" sz="4000" dirty="0"/>
              <a:t>Obtain the input data to run the model from the </a:t>
            </a:r>
            <a:r>
              <a:rPr lang="en-GB" sz="4000" i="1" dirty="0"/>
              <a:t>registration application dossier</a:t>
            </a:r>
            <a:r>
              <a:rPr lang="en-GB" sz="4000" dirty="0"/>
              <a:t> or, if absent, from reputable alternative sources.</a:t>
            </a:r>
            <a:endParaRPr lang="sv-SE" sz="4000" dirty="0"/>
          </a:p>
          <a:p>
            <a:pPr lvl="0"/>
            <a:r>
              <a:rPr lang="en-GB" sz="4000" dirty="0"/>
              <a:t>Run the model(s)</a:t>
            </a:r>
            <a:endParaRPr lang="sv-SE" sz="4000" dirty="0"/>
          </a:p>
          <a:p>
            <a:pPr lvl="0"/>
            <a:r>
              <a:rPr lang="en-GB" sz="4000" dirty="0"/>
              <a:t>If provided by the model, note the estimated total systemic exposure (mg </a:t>
            </a:r>
            <a:r>
              <a:rPr lang="en-GB" sz="4000" dirty="0" err="1"/>
              <a:t>a.i</a:t>
            </a:r>
            <a:r>
              <a:rPr lang="en-GB" sz="4000" dirty="0"/>
              <a:t>./kg </a:t>
            </a:r>
            <a:r>
              <a:rPr lang="en-GB" sz="4000" dirty="0" err="1"/>
              <a:t>bw</a:t>
            </a:r>
            <a:r>
              <a:rPr lang="en-GB" sz="4000" dirty="0"/>
              <a:t>/day)</a:t>
            </a:r>
            <a:endParaRPr lang="sv-SE" sz="4000" dirty="0"/>
          </a:p>
          <a:p>
            <a:pPr lvl="0"/>
            <a:r>
              <a:rPr lang="en-GB" sz="4000" dirty="0"/>
              <a:t>Note the AOEL.</a:t>
            </a:r>
            <a:endParaRPr lang="sv-SE" sz="4000" dirty="0"/>
          </a:p>
          <a:p>
            <a:pPr lvl="0"/>
            <a:r>
              <a:rPr lang="en-GB" sz="4000" dirty="0"/>
              <a:t>Calculate or note the exposure as % of the AOEL.</a:t>
            </a:r>
            <a:endParaRPr lang="sv-SE" sz="4000" dirty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7165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Interpretation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results</a:t>
            </a:r>
            <a:r>
              <a:rPr lang="sv-SE" dirty="0" smtClean="0"/>
              <a:t> (1)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risk of the application is </a:t>
            </a:r>
            <a:r>
              <a:rPr lang="en-GB" b="1" dirty="0"/>
              <a:t>considered acceptable </a:t>
            </a:r>
            <a:r>
              <a:rPr lang="en-GB" dirty="0"/>
              <a:t>for the operator when the </a:t>
            </a:r>
            <a:r>
              <a:rPr lang="en-GB" b="1" dirty="0"/>
              <a:t>predicted exposure level is lower than the AOEL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Most models show </a:t>
            </a:r>
            <a:r>
              <a:rPr lang="en-GB" dirty="0"/>
              <a:t>the total systemic exposure to the pesticide as a percentage of the AOEL, and </a:t>
            </a:r>
            <a:r>
              <a:rPr lang="en-GB" b="1" dirty="0"/>
              <a:t>exposure </a:t>
            </a:r>
            <a:r>
              <a:rPr lang="en-GB" b="1" dirty="0" smtClean="0"/>
              <a:t>&lt;100</a:t>
            </a:r>
            <a:r>
              <a:rPr lang="en-GB" b="1" dirty="0"/>
              <a:t>% AOEL is considered acceptable</a:t>
            </a:r>
            <a:r>
              <a:rPr lang="en-GB" b="1" dirty="0" smtClean="0"/>
              <a:t>.</a:t>
            </a:r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15555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Interpretation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results</a:t>
            </a:r>
            <a:r>
              <a:rPr lang="sv-SE" dirty="0" smtClean="0"/>
              <a:t> (2)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</a:t>
            </a:r>
            <a:r>
              <a:rPr lang="en-GB" dirty="0"/>
              <a:t>the risk is </a:t>
            </a:r>
            <a:r>
              <a:rPr lang="en-GB" b="1" dirty="0"/>
              <a:t>unacceptable</a:t>
            </a:r>
            <a:r>
              <a:rPr lang="en-GB" dirty="0"/>
              <a:t>, one can assess whether any </a:t>
            </a:r>
            <a:r>
              <a:rPr lang="en-GB" b="1" dirty="0"/>
              <a:t>risk mitigation measures</a:t>
            </a:r>
            <a:r>
              <a:rPr lang="en-GB" dirty="0"/>
              <a:t> (e.g. using personal protective equipment or engineering control) can be applied to reach an acceptable operator risk</a:t>
            </a:r>
            <a:r>
              <a:rPr lang="en-GB" dirty="0" smtClean="0"/>
              <a:t>.</a:t>
            </a:r>
          </a:p>
          <a:p>
            <a:r>
              <a:rPr lang="en-GB" dirty="0" smtClean="0"/>
              <a:t> </a:t>
            </a:r>
            <a:r>
              <a:rPr lang="en-GB" dirty="0"/>
              <a:t>If risk mitigation measures are required, one should also evaluate whether they are </a:t>
            </a:r>
            <a:r>
              <a:rPr lang="en-GB" i="1" dirty="0"/>
              <a:t>feasible and realistic </a:t>
            </a:r>
            <a:r>
              <a:rPr lang="en-GB" dirty="0"/>
              <a:t>under the local conditions of use of the pesticide</a:t>
            </a:r>
            <a:r>
              <a:rPr lang="en-GB" dirty="0" smtClean="0"/>
              <a:t>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598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Interpretation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results</a:t>
            </a:r>
            <a:r>
              <a:rPr lang="sv-SE" dirty="0" smtClean="0"/>
              <a:t> (3)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Alternatively</a:t>
            </a:r>
            <a:r>
              <a:rPr lang="en-GB" dirty="0"/>
              <a:t>, if the risk is unacceptable, </a:t>
            </a:r>
            <a:r>
              <a:rPr lang="en-GB" b="1" dirty="0"/>
              <a:t>higher tier risk assessments </a:t>
            </a:r>
            <a:r>
              <a:rPr lang="en-GB" dirty="0"/>
              <a:t>may be done, such as: </a:t>
            </a:r>
            <a:endParaRPr lang="en-GB" dirty="0" smtClean="0"/>
          </a:p>
          <a:p>
            <a:pPr lvl="1"/>
            <a:r>
              <a:rPr lang="en-GB" dirty="0" smtClean="0"/>
              <a:t>using </a:t>
            </a:r>
            <a:r>
              <a:rPr lang="en-GB" b="1" dirty="0"/>
              <a:t>measured pesticide absorption rates </a:t>
            </a:r>
            <a:r>
              <a:rPr lang="en-GB" dirty="0"/>
              <a:t>rather than the default ones provided in the model; </a:t>
            </a:r>
            <a:endParaRPr lang="en-GB" dirty="0" smtClean="0"/>
          </a:p>
          <a:p>
            <a:pPr lvl="1"/>
            <a:r>
              <a:rPr lang="en-GB" dirty="0" smtClean="0"/>
              <a:t>using </a:t>
            </a:r>
            <a:r>
              <a:rPr lang="en-GB" b="1" dirty="0"/>
              <a:t>exposure levels that have been measured</a:t>
            </a:r>
            <a:r>
              <a:rPr lang="en-GB" dirty="0"/>
              <a:t> under local pesticide use conditions rather than the model </a:t>
            </a:r>
            <a:r>
              <a:rPr lang="en-GB" dirty="0" smtClean="0"/>
              <a:t>estimates</a:t>
            </a:r>
            <a:endParaRPr lang="sv-SE" sz="6600" dirty="0"/>
          </a:p>
        </p:txBody>
      </p:sp>
    </p:spTree>
    <p:extLst>
      <p:ext uri="{BB962C8B-B14F-4D97-AF65-F5344CB8AC3E}">
        <p14:creationId xmlns:p14="http://schemas.microsoft.com/office/powerpoint/2010/main" val="30397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To </a:t>
            </a:r>
            <a:r>
              <a:rPr lang="sv-SE" dirty="0" err="1" smtClean="0"/>
              <a:t>consider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Exposure models may differ with </a:t>
            </a:r>
            <a:r>
              <a:rPr lang="en-GB" dirty="0"/>
              <a:t>regard to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exposure scenarios </a:t>
            </a:r>
            <a:r>
              <a:rPr lang="en-GB" dirty="0" smtClean="0"/>
              <a:t>which they cover,</a:t>
            </a:r>
          </a:p>
          <a:p>
            <a:r>
              <a:rPr lang="en-GB" dirty="0" smtClean="0"/>
              <a:t>the </a:t>
            </a:r>
            <a:r>
              <a:rPr lang="en-GB" dirty="0"/>
              <a:t>underlying exposure </a:t>
            </a:r>
            <a:r>
              <a:rPr lang="en-GB" dirty="0" smtClean="0"/>
              <a:t>studies, </a:t>
            </a:r>
          </a:p>
          <a:p>
            <a:r>
              <a:rPr lang="en-GB" dirty="0" smtClean="0"/>
              <a:t>the </a:t>
            </a:r>
            <a:r>
              <a:rPr lang="en-GB" dirty="0"/>
              <a:t>degree of protection provided by personal protective equipment, and </a:t>
            </a:r>
            <a:endParaRPr lang="en-GB" dirty="0" smtClean="0"/>
          </a:p>
          <a:p>
            <a:r>
              <a:rPr lang="en-GB" dirty="0" smtClean="0"/>
              <a:t>some </a:t>
            </a:r>
            <a:r>
              <a:rPr lang="en-GB" dirty="0"/>
              <a:t>of the default assumptions on absorption of the pesticide into the body. </a:t>
            </a: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</a:t>
            </a:r>
            <a:r>
              <a:rPr lang="en-GB" dirty="0" smtClean="0"/>
              <a:t>It </a:t>
            </a:r>
            <a:r>
              <a:rPr lang="en-GB" dirty="0"/>
              <a:t>may be useful to run the same scenario in more than one model.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7818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818234" y="608385"/>
            <a:ext cx="15577185" cy="2376264"/>
          </a:xfrm>
        </p:spPr>
        <p:txBody>
          <a:bodyPr/>
          <a:lstStyle/>
          <a:p>
            <a:r>
              <a:rPr lang="sv-SE" dirty="0" err="1" smtClean="0"/>
              <a:t>Legislation</a:t>
            </a:r>
            <a:r>
              <a:rPr lang="sv-SE" dirty="0" smtClean="0"/>
              <a:t> for </a:t>
            </a:r>
            <a:r>
              <a:rPr lang="sv-SE" dirty="0" err="1" smtClean="0"/>
              <a:t>pesticides</a:t>
            </a:r>
            <a:r>
              <a:rPr lang="sv-SE" dirty="0" smtClean="0"/>
              <a:t> (Plant </a:t>
            </a:r>
            <a:r>
              <a:rPr lang="sv-SE" dirty="0" err="1" smtClean="0"/>
              <a:t>Protection</a:t>
            </a:r>
            <a:r>
              <a:rPr lang="sv-SE" dirty="0" smtClean="0"/>
              <a:t> Products) in EU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898354" y="3920753"/>
            <a:ext cx="12828270" cy="8208912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dirty="0"/>
              <a:t>REGULATION (EC) No 1107/2009 OF THE EUROPEAN PARLIAMENT AND OF THE COUNCIL </a:t>
            </a:r>
            <a:r>
              <a:rPr lang="en-US" sz="3200" dirty="0" smtClean="0"/>
              <a:t>of </a:t>
            </a:r>
            <a:r>
              <a:rPr lang="en-US" sz="3200" dirty="0"/>
              <a:t>21 October </a:t>
            </a:r>
            <a:r>
              <a:rPr lang="en-US" sz="3200" dirty="0" smtClean="0"/>
              <a:t>2009 concerning </a:t>
            </a:r>
            <a:r>
              <a:rPr lang="en-US" sz="3200" dirty="0"/>
              <a:t>the placing of plant protection products on the market and repealing Council Directives 79/117/EEC and </a:t>
            </a:r>
            <a:r>
              <a:rPr lang="en-US" sz="3200" dirty="0" smtClean="0"/>
              <a:t>91/414/EEC</a:t>
            </a:r>
          </a:p>
          <a:p>
            <a:pPr algn="l"/>
            <a:endParaRPr lang="en-US" sz="3200" dirty="0" smtClean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dirty="0" smtClean="0"/>
              <a:t>A number of regulations for data requirements, uniform principles etc.</a:t>
            </a:r>
          </a:p>
          <a:p>
            <a:pPr algn="l"/>
            <a:endParaRPr lang="en-US" sz="3200" dirty="0" smtClean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dirty="0" smtClean="0"/>
              <a:t>Directive </a:t>
            </a:r>
            <a:r>
              <a:rPr lang="en-US" sz="3200" dirty="0"/>
              <a:t>2009/128/EC of the European Parliament and of the Council of 21 October 2009 establishing a framework for Community action to achieve the sustainable use of pesticides. </a:t>
            </a:r>
            <a:endParaRPr lang="sv-SE" sz="3200" dirty="0" smtClean="0"/>
          </a:p>
          <a:p>
            <a:pPr algn="l"/>
            <a:endParaRPr lang="sv-SE" sz="2800" dirty="0"/>
          </a:p>
          <a:p>
            <a:pPr algn="l"/>
            <a:r>
              <a:rPr lang="sv-SE" sz="2800" dirty="0" smtClean="0">
                <a:hlinkClick r:id="rId2"/>
              </a:rPr>
              <a:t>http</a:t>
            </a:r>
            <a:r>
              <a:rPr lang="sv-SE" sz="2800" dirty="0">
                <a:hlinkClick r:id="rId2"/>
              </a:rPr>
              <a:t>://</a:t>
            </a:r>
            <a:r>
              <a:rPr lang="sv-SE" sz="2800" dirty="0" smtClean="0">
                <a:hlinkClick r:id="rId2"/>
              </a:rPr>
              <a:t>ec.europa.eu/food/plant/pesticides/legislation/index_en.htm</a:t>
            </a:r>
            <a:endParaRPr lang="sv-SE" sz="2800" dirty="0" smtClean="0"/>
          </a:p>
          <a:p>
            <a:pPr algn="l"/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152077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680393"/>
            <a:ext cx="15577185" cy="2016224"/>
          </a:xfrm>
        </p:spPr>
        <p:txBody>
          <a:bodyPr/>
          <a:lstStyle/>
          <a:p>
            <a:r>
              <a:rPr lang="sv-SE" dirty="0" err="1" smtClean="0"/>
              <a:t>Procedure</a:t>
            </a:r>
            <a:r>
              <a:rPr lang="sv-SE" dirty="0" smtClean="0"/>
              <a:t> in short for </a:t>
            </a:r>
            <a:r>
              <a:rPr lang="sv-SE" dirty="0" err="1" smtClean="0"/>
              <a:t>authorizing</a:t>
            </a:r>
            <a:r>
              <a:rPr lang="sv-SE" dirty="0" smtClean="0"/>
              <a:t> PPP </a:t>
            </a:r>
            <a:r>
              <a:rPr lang="sv-SE" dirty="0" err="1" smtClean="0"/>
              <a:t>within</a:t>
            </a:r>
            <a:r>
              <a:rPr lang="sv-SE" dirty="0" smtClean="0"/>
              <a:t> EU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2912641"/>
            <a:ext cx="12828270" cy="9289032"/>
          </a:xfrm>
        </p:spPr>
        <p:txBody>
          <a:bodyPr/>
          <a:lstStyle/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4400" dirty="0" smtClean="0"/>
              <a:t>A </a:t>
            </a:r>
            <a:r>
              <a:rPr lang="sv-SE" sz="4400" dirty="0" err="1" smtClean="0"/>
              <a:t>stepwise</a:t>
            </a:r>
            <a:r>
              <a:rPr lang="sv-SE" sz="4400" dirty="0" smtClean="0"/>
              <a:t> </a:t>
            </a:r>
            <a:r>
              <a:rPr lang="sv-SE" sz="4400" dirty="0" err="1" smtClean="0"/>
              <a:t>procedure</a:t>
            </a:r>
            <a:r>
              <a:rPr lang="sv-SE" sz="4400" dirty="0" smtClean="0"/>
              <a:t> </a:t>
            </a:r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sv-SE" sz="4400" dirty="0" smtClean="0"/>
              <a:t>Active </a:t>
            </a:r>
            <a:r>
              <a:rPr lang="sv-SE" sz="4400" dirty="0" err="1" smtClean="0"/>
              <a:t>substances</a:t>
            </a:r>
            <a:endParaRPr lang="sv-SE" sz="4400" dirty="0" smtClean="0"/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3200" dirty="0" smtClean="0"/>
              <a:t>Active </a:t>
            </a:r>
            <a:r>
              <a:rPr lang="sv-SE" sz="3200" dirty="0" err="1" smtClean="0"/>
              <a:t>substance</a:t>
            </a:r>
            <a:r>
              <a:rPr lang="sv-SE" sz="3200" dirty="0" smtClean="0"/>
              <a:t> </a:t>
            </a:r>
            <a:r>
              <a:rPr lang="sv-SE" sz="3200" dirty="0" err="1" smtClean="0"/>
              <a:t>are</a:t>
            </a:r>
            <a:r>
              <a:rPr lang="sv-SE" sz="3200" dirty="0" smtClean="0"/>
              <a:t> </a:t>
            </a:r>
            <a:r>
              <a:rPr lang="en-US" sz="3200" dirty="0" smtClean="0"/>
              <a:t>evaluated for </a:t>
            </a:r>
            <a:r>
              <a:rPr lang="en-US" sz="3200" dirty="0"/>
              <a:t>safety </a:t>
            </a:r>
            <a:r>
              <a:rPr lang="en-US" sz="3200" dirty="0" smtClean="0"/>
              <a:t>and approved on EU-level before </a:t>
            </a:r>
            <a:r>
              <a:rPr lang="en-US" sz="3200" dirty="0"/>
              <a:t>it reaches the market in a product. </a:t>
            </a:r>
            <a:endParaRPr lang="en-US" sz="3200" dirty="0" smtClean="0"/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Cut off criteria, CMR 1a and b, endocrine disruptors, POPs, PBT, </a:t>
            </a:r>
            <a:r>
              <a:rPr lang="en-US" sz="3200" dirty="0" err="1" smtClean="0"/>
              <a:t>vPvB</a:t>
            </a:r>
            <a:r>
              <a:rPr lang="en-US" sz="3200" dirty="0" smtClean="0"/>
              <a:t> etc.</a:t>
            </a:r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Certain substances are identified </a:t>
            </a:r>
            <a:r>
              <a:rPr lang="en-US" sz="3200" dirty="0"/>
              <a:t>as “candidates for substitution”. The list identifies </a:t>
            </a:r>
            <a:r>
              <a:rPr lang="en-US" sz="3200" b="1" dirty="0"/>
              <a:t>active substances with certain properties</a:t>
            </a:r>
            <a:r>
              <a:rPr lang="en-US" sz="3200" dirty="0" smtClean="0"/>
              <a:t>.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en-US" sz="4000" dirty="0" smtClean="0"/>
              <a:t>Plant protection products</a:t>
            </a:r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3200" dirty="0" smtClean="0"/>
              <a:t>Products </a:t>
            </a:r>
            <a:r>
              <a:rPr lang="sv-SE" sz="3200" dirty="0" err="1" smtClean="0"/>
              <a:t>are</a:t>
            </a:r>
            <a:r>
              <a:rPr lang="sv-SE" sz="3200" dirty="0" smtClean="0"/>
              <a:t> </a:t>
            </a:r>
            <a:r>
              <a:rPr lang="sv-SE" sz="3200" dirty="0" err="1" smtClean="0"/>
              <a:t>authorized</a:t>
            </a:r>
            <a:r>
              <a:rPr lang="sv-SE" sz="3200" dirty="0" smtClean="0"/>
              <a:t> on national </a:t>
            </a:r>
            <a:r>
              <a:rPr lang="sv-SE" sz="3200" dirty="0" err="1" smtClean="0"/>
              <a:t>level</a:t>
            </a:r>
            <a:endParaRPr lang="sv-SE" sz="3200" dirty="0" smtClean="0"/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sv-SE" sz="3200" dirty="0" err="1" smtClean="0"/>
              <a:t>Worksharing</a:t>
            </a:r>
            <a:r>
              <a:rPr lang="sv-SE" sz="3200" dirty="0" smtClean="0"/>
              <a:t> in </a:t>
            </a:r>
            <a:r>
              <a:rPr lang="sv-SE" sz="3200" dirty="0" err="1" smtClean="0"/>
              <a:t>zones</a:t>
            </a:r>
            <a:endParaRPr lang="sv-SE" sz="3200" dirty="0" smtClean="0"/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PPPs </a:t>
            </a:r>
            <a:r>
              <a:rPr lang="en-US" sz="3200" dirty="0" err="1"/>
              <a:t>authorised</a:t>
            </a:r>
            <a:r>
              <a:rPr lang="en-US" sz="3200" dirty="0"/>
              <a:t> in one Member State can be mutually </a:t>
            </a:r>
            <a:r>
              <a:rPr lang="en-US" sz="3200" dirty="0" err="1"/>
              <a:t>recognised</a:t>
            </a:r>
            <a:r>
              <a:rPr lang="en-US" sz="3200" dirty="0"/>
              <a:t> in other Member </a:t>
            </a:r>
            <a:r>
              <a:rPr lang="en-US" sz="3200" dirty="0" smtClean="0"/>
              <a:t>States</a:t>
            </a:r>
          </a:p>
          <a:p>
            <a:pPr marL="1601423" lvl="1" indent="-6858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Comparative assessment of products containing candidates for substitution  </a:t>
            </a:r>
            <a:endParaRPr lang="sv-SE" sz="3200" dirty="0" smtClean="0"/>
          </a:p>
          <a:p>
            <a:endParaRPr lang="sv-SE" sz="3600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1007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896417"/>
            <a:ext cx="15577185" cy="1656184"/>
          </a:xfrm>
        </p:spPr>
        <p:txBody>
          <a:bodyPr/>
          <a:lstStyle/>
          <a:p>
            <a:r>
              <a:rPr lang="sv-SE" dirty="0" smtClean="0"/>
              <a:t>Uniform </a:t>
            </a:r>
            <a:r>
              <a:rPr lang="sv-SE" dirty="0" err="1" smtClean="0"/>
              <a:t>principles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746226" y="2552601"/>
            <a:ext cx="14473608" cy="9001000"/>
          </a:xfrm>
        </p:spPr>
        <p:txBody>
          <a:bodyPr/>
          <a:lstStyle/>
          <a:p>
            <a:pPr algn="l"/>
            <a:r>
              <a:rPr lang="sv-SE" sz="3200" dirty="0" smtClean="0"/>
              <a:t>C</a:t>
            </a:r>
            <a:r>
              <a:rPr lang="sv-SE" sz="3200" dirty="0"/>
              <a:t>. DECISION-MAKING </a:t>
            </a:r>
          </a:p>
          <a:p>
            <a:pPr algn="l"/>
            <a:r>
              <a:rPr lang="sv-SE" sz="3200" dirty="0"/>
              <a:t>1. General </a:t>
            </a:r>
            <a:r>
              <a:rPr lang="sv-SE" sz="3200" dirty="0" err="1"/>
              <a:t>principles</a:t>
            </a:r>
            <a:r>
              <a:rPr lang="sv-SE" sz="3200" dirty="0"/>
              <a:t> </a:t>
            </a:r>
          </a:p>
          <a:p>
            <a:pPr algn="l"/>
            <a:r>
              <a:rPr lang="sv-SE" sz="3200" dirty="0"/>
              <a:t>2. </a:t>
            </a:r>
            <a:r>
              <a:rPr lang="sv-SE" sz="3200" dirty="0" err="1"/>
              <a:t>Specific</a:t>
            </a:r>
            <a:r>
              <a:rPr lang="sv-SE" sz="3200" dirty="0"/>
              <a:t> </a:t>
            </a:r>
            <a:r>
              <a:rPr lang="sv-SE" sz="3200" dirty="0" err="1"/>
              <a:t>principles</a:t>
            </a:r>
            <a:r>
              <a:rPr lang="sv-SE" sz="3200" dirty="0"/>
              <a:t> </a:t>
            </a:r>
          </a:p>
          <a:p>
            <a:pPr algn="l"/>
            <a:r>
              <a:rPr lang="sv-SE" sz="3200" dirty="0"/>
              <a:t>2.1. </a:t>
            </a:r>
            <a:r>
              <a:rPr lang="sv-SE" sz="3200" dirty="0" err="1"/>
              <a:t>Efficacy</a:t>
            </a:r>
            <a:r>
              <a:rPr lang="sv-SE" sz="3200" dirty="0"/>
              <a:t> </a:t>
            </a:r>
          </a:p>
          <a:p>
            <a:pPr algn="l"/>
            <a:r>
              <a:rPr lang="en-US" sz="3200" dirty="0"/>
              <a:t>2.2. Absence of unacceptable effects on plants or plant products </a:t>
            </a:r>
          </a:p>
          <a:p>
            <a:pPr algn="l"/>
            <a:r>
              <a:rPr lang="en-US" sz="3200" dirty="0"/>
              <a:t>2.3. Impact on vertebrates to be controlled </a:t>
            </a:r>
          </a:p>
          <a:p>
            <a:pPr algn="l"/>
            <a:r>
              <a:rPr lang="en-US" sz="3200" dirty="0"/>
              <a:t>2.4. </a:t>
            </a:r>
            <a:r>
              <a:rPr lang="en-US" sz="3200" dirty="0">
                <a:solidFill>
                  <a:srgbClr val="FF0000"/>
                </a:solidFill>
              </a:rPr>
              <a:t>Impact on human or animal health </a:t>
            </a:r>
          </a:p>
          <a:p>
            <a:pPr algn="l"/>
            <a:r>
              <a:rPr lang="en-US" sz="3200" dirty="0"/>
              <a:t>2.4.1</a:t>
            </a:r>
            <a:r>
              <a:rPr lang="en-US" sz="3200" dirty="0">
                <a:solidFill>
                  <a:srgbClr val="FF0000"/>
                </a:solidFill>
              </a:rPr>
              <a:t>. Impact on human or animal health arising from the plant protection product </a:t>
            </a:r>
          </a:p>
          <a:p>
            <a:pPr algn="l"/>
            <a:r>
              <a:rPr lang="en-US" sz="3200" dirty="0"/>
              <a:t>2.4.2. Impact on human or animal health arising from residues </a:t>
            </a:r>
          </a:p>
          <a:p>
            <a:pPr algn="l"/>
            <a:r>
              <a:rPr lang="sv-SE" sz="3200" dirty="0"/>
              <a:t>2.5. </a:t>
            </a:r>
            <a:r>
              <a:rPr lang="sv-SE" sz="3200" dirty="0" err="1"/>
              <a:t>Influence</a:t>
            </a:r>
            <a:r>
              <a:rPr lang="sv-SE" sz="3200" dirty="0"/>
              <a:t> on the </a:t>
            </a:r>
            <a:r>
              <a:rPr lang="sv-SE" sz="3200" dirty="0" err="1"/>
              <a:t>environment</a:t>
            </a:r>
            <a:r>
              <a:rPr lang="sv-SE" sz="3200" dirty="0"/>
              <a:t> </a:t>
            </a:r>
          </a:p>
          <a:p>
            <a:pPr algn="l"/>
            <a:r>
              <a:rPr lang="en-US" sz="3200" dirty="0"/>
              <a:t>2.5.1. Fate and distribution in the environment </a:t>
            </a:r>
          </a:p>
          <a:p>
            <a:pPr algn="l"/>
            <a:r>
              <a:rPr lang="en-US" sz="3200" dirty="0"/>
              <a:t>2.5.2. Impact on non-target species </a:t>
            </a:r>
          </a:p>
          <a:p>
            <a:pPr algn="l"/>
            <a:r>
              <a:rPr lang="sv-SE" sz="3200" dirty="0"/>
              <a:t>2.6. </a:t>
            </a:r>
            <a:r>
              <a:rPr lang="sv-SE" sz="3200" dirty="0" err="1"/>
              <a:t>Analytical</a:t>
            </a:r>
            <a:r>
              <a:rPr lang="sv-SE" sz="3200" dirty="0"/>
              <a:t> </a:t>
            </a:r>
            <a:r>
              <a:rPr lang="sv-SE" sz="3200" dirty="0" err="1"/>
              <a:t>methods</a:t>
            </a:r>
            <a:r>
              <a:rPr lang="sv-SE" sz="3200" dirty="0"/>
              <a:t> </a:t>
            </a:r>
          </a:p>
          <a:p>
            <a:pPr algn="l"/>
            <a:r>
              <a:rPr lang="en-US" sz="3200" dirty="0"/>
              <a:t>2.7. Physical and chemical </a:t>
            </a:r>
            <a:r>
              <a:rPr lang="en-US" sz="3200" dirty="0" smtClean="0"/>
              <a:t>properties</a:t>
            </a:r>
            <a:endParaRPr lang="sv-SE" sz="3200" dirty="0"/>
          </a:p>
        </p:txBody>
      </p:sp>
    </p:spTree>
    <p:extLst>
      <p:ext uri="{BB962C8B-B14F-4D97-AF65-F5344CB8AC3E}">
        <p14:creationId xmlns:p14="http://schemas.microsoft.com/office/powerpoint/2010/main" val="356753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7" y="1040433"/>
            <a:ext cx="15577185" cy="2946516"/>
          </a:xfrm>
        </p:spPr>
        <p:txBody>
          <a:bodyPr/>
          <a:lstStyle/>
          <a:p>
            <a:r>
              <a:rPr lang="sv-SE" dirty="0" err="1" smtClean="0"/>
              <a:t>Thank</a:t>
            </a:r>
            <a:r>
              <a:rPr lang="sv-SE" dirty="0" smtClean="0"/>
              <a:t> </a:t>
            </a:r>
            <a:r>
              <a:rPr lang="sv-SE" dirty="0" err="1" smtClean="0"/>
              <a:t>you</a:t>
            </a:r>
            <a:r>
              <a:rPr lang="sv-SE" dirty="0" smtClean="0"/>
              <a:t> for </a:t>
            </a:r>
            <a:r>
              <a:rPr lang="sv-SE" dirty="0" err="1" smtClean="0"/>
              <a:t>your</a:t>
            </a:r>
            <a:r>
              <a:rPr lang="sv-SE" dirty="0" smtClean="0"/>
              <a:t> attention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4" y="4280793"/>
            <a:ext cx="12828270" cy="3512908"/>
          </a:xfrm>
        </p:spPr>
        <p:txBody>
          <a:bodyPr/>
          <a:lstStyle/>
          <a:p>
            <a:r>
              <a:rPr lang="sv-SE" dirty="0" err="1" smtClean="0"/>
              <a:t>Questions</a:t>
            </a:r>
            <a:r>
              <a:rPr lang="sv-SE" dirty="0" smtClean="0"/>
              <a:t>?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3175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Risk </a:t>
            </a:r>
            <a:r>
              <a:rPr lang="sv-SE" dirty="0" err="1" smtClean="0"/>
              <a:t>assessment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chemicals</a:t>
            </a:r>
            <a:endParaRPr lang="en-US" dirty="0"/>
          </a:p>
        </p:txBody>
      </p:sp>
      <p:sp>
        <p:nvSpPr>
          <p:cNvPr id="17" name="textruta 16"/>
          <p:cNvSpPr txBox="1"/>
          <p:nvPr/>
        </p:nvSpPr>
        <p:spPr>
          <a:xfrm>
            <a:off x="4420295" y="4152987"/>
            <a:ext cx="999664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6600" dirty="0" err="1" smtClean="0"/>
              <a:t>Hazard</a:t>
            </a:r>
            <a:r>
              <a:rPr lang="sv-SE" sz="6600" dirty="0" smtClean="0"/>
              <a:t> x Exposure = Risk</a:t>
            </a:r>
          </a:p>
        </p:txBody>
      </p:sp>
      <p:grpSp>
        <p:nvGrpSpPr>
          <p:cNvPr id="4" name="Grupp 3"/>
          <p:cNvGrpSpPr/>
          <p:nvPr/>
        </p:nvGrpSpPr>
        <p:grpSpPr>
          <a:xfrm>
            <a:off x="10770999" y="6898699"/>
            <a:ext cx="4032448" cy="4844484"/>
            <a:chOff x="9016697" y="3841003"/>
            <a:chExt cx="6493676" cy="7648602"/>
          </a:xfrm>
        </p:grpSpPr>
        <p:sp>
          <p:nvSpPr>
            <p:cNvPr id="19" name="AutoShape 7"/>
            <p:cNvSpPr>
              <a:spLocks noChangeArrowheads="1"/>
            </p:cNvSpPr>
            <p:nvPr/>
          </p:nvSpPr>
          <p:spPr bwMode="auto">
            <a:xfrm>
              <a:off x="9306224" y="8028008"/>
              <a:ext cx="2885723" cy="3461597"/>
            </a:xfrm>
            <a:prstGeom prst="can">
              <a:avLst>
                <a:gd name="adj" fmla="val 29989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Cloud"/>
            <p:cNvSpPr>
              <a:spLocks noChangeAspect="1" noEditPoints="1" noChangeArrowheads="1"/>
            </p:cNvSpPr>
            <p:nvPr/>
          </p:nvSpPr>
          <p:spPr bwMode="auto">
            <a:xfrm>
              <a:off x="9016697" y="3841003"/>
              <a:ext cx="3038443" cy="2036233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Cloud"/>
            <p:cNvSpPr>
              <a:spLocks noChangeAspect="1" noEditPoints="1" noChangeArrowheads="1"/>
            </p:cNvSpPr>
            <p:nvPr/>
          </p:nvSpPr>
          <p:spPr bwMode="auto">
            <a:xfrm>
              <a:off x="9738924" y="6294028"/>
              <a:ext cx="1877153" cy="1256739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Cloud"/>
            <p:cNvSpPr>
              <a:spLocks noChangeAspect="1" noEditPoints="1" noChangeArrowheads="1"/>
            </p:cNvSpPr>
            <p:nvPr/>
          </p:nvSpPr>
          <p:spPr bwMode="auto">
            <a:xfrm>
              <a:off x="10171623" y="7881654"/>
              <a:ext cx="1154925" cy="773131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AutoShape 22"/>
            <p:cNvSpPr>
              <a:spLocks noChangeArrowheads="1"/>
            </p:cNvSpPr>
            <p:nvPr/>
          </p:nvSpPr>
          <p:spPr bwMode="auto">
            <a:xfrm>
              <a:off x="12624648" y="10048333"/>
              <a:ext cx="2885725" cy="1441272"/>
            </a:xfrm>
            <a:prstGeom prst="can">
              <a:avLst>
                <a:gd name="adj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" name="Picture 23" descr="H:\Mina Dokument\KemI Internationellt\GHS\Pictograms\skull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36799" y="9252167"/>
              <a:ext cx="2027383" cy="2029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ruta 5"/>
          <p:cNvSpPr txBox="1"/>
          <p:nvPr/>
        </p:nvSpPr>
        <p:spPr>
          <a:xfrm>
            <a:off x="1648493" y="6266808"/>
            <a:ext cx="39789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4000" dirty="0" err="1" smtClean="0"/>
              <a:t>Intrinsic</a:t>
            </a:r>
            <a:r>
              <a:rPr lang="sv-SE" sz="4000" dirty="0" smtClean="0"/>
              <a:t> </a:t>
            </a:r>
            <a:r>
              <a:rPr lang="sv-SE" sz="4000" dirty="0" err="1" smtClean="0"/>
              <a:t>property</a:t>
            </a:r>
            <a:endParaRPr lang="sv-SE" sz="4000" dirty="0" smtClean="0"/>
          </a:p>
          <a:p>
            <a:pPr algn="ctr"/>
            <a:r>
              <a:rPr lang="sv-SE" sz="4000" dirty="0" smtClean="0"/>
              <a:t>(</a:t>
            </a:r>
            <a:r>
              <a:rPr lang="sv-SE" sz="4000" dirty="0" err="1" smtClean="0"/>
              <a:t>constant</a:t>
            </a:r>
            <a:r>
              <a:rPr lang="sv-SE" sz="4000" dirty="0" smtClean="0"/>
              <a:t>)</a:t>
            </a:r>
            <a:endParaRPr lang="sv-SE" sz="4000" dirty="0"/>
          </a:p>
        </p:txBody>
      </p:sp>
      <p:sp>
        <p:nvSpPr>
          <p:cNvPr id="7" name="textruta 6"/>
          <p:cNvSpPr txBox="1"/>
          <p:nvPr/>
        </p:nvSpPr>
        <p:spPr>
          <a:xfrm>
            <a:off x="5202610" y="7581470"/>
            <a:ext cx="35493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000" dirty="0" err="1" smtClean="0"/>
              <a:t>Use</a:t>
            </a:r>
            <a:r>
              <a:rPr lang="sv-SE" sz="4000" dirty="0" smtClean="0"/>
              <a:t> </a:t>
            </a:r>
            <a:r>
              <a:rPr lang="sv-SE" sz="4000" dirty="0" err="1" smtClean="0"/>
              <a:t>conditions</a:t>
            </a:r>
            <a:endParaRPr lang="sv-SE" sz="4000" dirty="0" smtClean="0"/>
          </a:p>
          <a:p>
            <a:r>
              <a:rPr lang="sv-SE" sz="4000" dirty="0"/>
              <a:t>(</a:t>
            </a:r>
            <a:r>
              <a:rPr lang="sv-SE" sz="4000" dirty="0" err="1" smtClean="0"/>
              <a:t>variable</a:t>
            </a:r>
            <a:r>
              <a:rPr lang="sv-SE" sz="4000" dirty="0" smtClean="0"/>
              <a:t>)</a:t>
            </a:r>
            <a:endParaRPr lang="sv-SE" sz="4000" dirty="0"/>
          </a:p>
        </p:txBody>
      </p:sp>
      <p:cxnSp>
        <p:nvCxnSpPr>
          <p:cNvPr id="9" name="Rak pil 8"/>
          <p:cNvCxnSpPr>
            <a:stCxn id="6" idx="0"/>
          </p:cNvCxnSpPr>
          <p:nvPr/>
        </p:nvCxnSpPr>
        <p:spPr>
          <a:xfrm flipV="1">
            <a:off x="3637980" y="5432922"/>
            <a:ext cx="1564630" cy="83388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ak pil 28"/>
          <p:cNvCxnSpPr>
            <a:stCxn id="7" idx="0"/>
          </p:cNvCxnSpPr>
          <p:nvPr/>
        </p:nvCxnSpPr>
        <p:spPr>
          <a:xfrm flipV="1">
            <a:off x="6977295" y="5356723"/>
            <a:ext cx="2436144" cy="22247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65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752401"/>
            <a:ext cx="15577185" cy="1728192"/>
          </a:xfrm>
        </p:spPr>
        <p:txBody>
          <a:bodyPr/>
          <a:lstStyle/>
          <a:p>
            <a:r>
              <a:rPr lang="sv-SE" dirty="0" smtClean="0"/>
              <a:t>Data </a:t>
            </a:r>
            <a:r>
              <a:rPr lang="sv-SE" dirty="0" err="1" smtClean="0"/>
              <a:t>requirements</a:t>
            </a:r>
            <a:r>
              <a:rPr lang="sv-SE" dirty="0" smtClean="0"/>
              <a:t> human </a:t>
            </a:r>
            <a:r>
              <a:rPr lang="sv-SE" dirty="0" err="1" smtClean="0"/>
              <a:t>health</a:t>
            </a:r>
            <a:r>
              <a:rPr lang="sv-SE" dirty="0" smtClean="0"/>
              <a:t> (OECD </a:t>
            </a:r>
            <a:r>
              <a:rPr lang="sv-SE" smtClean="0"/>
              <a:t>guidelines</a:t>
            </a:r>
            <a:r>
              <a:rPr lang="sv-SE" dirty="0" smtClean="0"/>
              <a:t>)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3056657"/>
            <a:ext cx="12828270" cy="9073008"/>
          </a:xfrm>
        </p:spPr>
        <p:txBody>
          <a:bodyPr/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Studies </a:t>
            </a:r>
            <a:r>
              <a:rPr lang="en-US" sz="3600" dirty="0"/>
              <a:t>on absorption, distribution, metabolism and excretion in </a:t>
            </a:r>
            <a:r>
              <a:rPr lang="en-US" sz="3600" dirty="0" smtClean="0"/>
              <a:t>mammals (ADME)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v-SE" sz="3600" dirty="0" err="1" smtClean="0"/>
              <a:t>Acute</a:t>
            </a:r>
            <a:r>
              <a:rPr lang="sv-SE" sz="3600" dirty="0" smtClean="0"/>
              <a:t> </a:t>
            </a:r>
            <a:r>
              <a:rPr lang="sv-SE" sz="3600" dirty="0" err="1"/>
              <a:t>toxicity</a:t>
            </a:r>
            <a:r>
              <a:rPr lang="sv-SE" sz="3600" dirty="0"/>
              <a:t> </a:t>
            </a:r>
            <a:r>
              <a:rPr lang="sv-SE" sz="3600" dirty="0" smtClean="0"/>
              <a:t>(oral, </a:t>
            </a:r>
            <a:r>
              <a:rPr lang="sv-SE" sz="3600" dirty="0" err="1" smtClean="0"/>
              <a:t>dermal</a:t>
            </a:r>
            <a:r>
              <a:rPr lang="sv-SE" sz="3600" dirty="0" smtClean="0"/>
              <a:t>, inhalation, skin and </a:t>
            </a:r>
            <a:r>
              <a:rPr lang="sv-SE" sz="3600" dirty="0" err="1" smtClean="0"/>
              <a:t>eye</a:t>
            </a:r>
            <a:r>
              <a:rPr lang="sv-SE" sz="3600" dirty="0" smtClean="0"/>
              <a:t> irritation, skin </a:t>
            </a:r>
            <a:r>
              <a:rPr lang="sv-SE" sz="3600" dirty="0" err="1" smtClean="0"/>
              <a:t>sensitization</a:t>
            </a:r>
            <a:r>
              <a:rPr lang="sv-SE" sz="3600" dirty="0" smtClean="0"/>
              <a:t>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v-SE" sz="3600" dirty="0" smtClean="0"/>
              <a:t>Short term </a:t>
            </a:r>
            <a:r>
              <a:rPr lang="sv-SE" sz="3600" dirty="0" err="1" smtClean="0"/>
              <a:t>toxicity</a:t>
            </a:r>
            <a:r>
              <a:rPr lang="sv-SE" sz="3600" dirty="0" smtClean="0"/>
              <a:t> (28 and 90 </a:t>
            </a:r>
            <a:r>
              <a:rPr lang="sv-SE" sz="3600" dirty="0" err="1" smtClean="0"/>
              <a:t>days</a:t>
            </a:r>
            <a:r>
              <a:rPr lang="sv-SE" sz="3600" dirty="0" smtClean="0"/>
              <a:t>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v-SE" sz="3600" dirty="0" err="1" smtClean="0"/>
              <a:t>Genotoxicity</a:t>
            </a:r>
            <a:r>
              <a:rPr lang="sv-SE" sz="3600" dirty="0" smtClean="0"/>
              <a:t> (in vitro, in </a:t>
            </a:r>
            <a:r>
              <a:rPr lang="sv-SE" sz="3600" dirty="0" err="1" smtClean="0"/>
              <a:t>vivo</a:t>
            </a:r>
            <a:r>
              <a:rPr lang="sv-SE" sz="3600" dirty="0" smtClean="0"/>
              <a:t>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Long </a:t>
            </a:r>
            <a:r>
              <a:rPr lang="en-US" sz="3600" dirty="0"/>
              <a:t>term toxicity and carcinogenicity </a:t>
            </a:r>
            <a:endParaRPr lang="en-US" sz="36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v-SE" sz="3600" dirty="0" err="1" smtClean="0"/>
              <a:t>Reproductive</a:t>
            </a:r>
            <a:r>
              <a:rPr lang="sv-SE" sz="3600" dirty="0" smtClean="0"/>
              <a:t> </a:t>
            </a:r>
            <a:r>
              <a:rPr lang="sv-SE" sz="3600" dirty="0" err="1"/>
              <a:t>toxicity</a:t>
            </a:r>
            <a:r>
              <a:rPr lang="sv-SE" sz="3600" dirty="0"/>
              <a:t> </a:t>
            </a:r>
            <a:r>
              <a:rPr lang="sv-SE" sz="3600" dirty="0" smtClean="0"/>
              <a:t>(</a:t>
            </a:r>
            <a:r>
              <a:rPr lang="sv-SE" sz="3600" dirty="0" err="1" smtClean="0"/>
              <a:t>generational</a:t>
            </a:r>
            <a:r>
              <a:rPr lang="sv-SE" sz="3600" dirty="0" smtClean="0"/>
              <a:t> studies, </a:t>
            </a:r>
            <a:r>
              <a:rPr lang="sv-SE" sz="3600" dirty="0" err="1" smtClean="0"/>
              <a:t>developmental</a:t>
            </a:r>
            <a:r>
              <a:rPr lang="sv-SE" sz="3600" dirty="0" smtClean="0"/>
              <a:t> </a:t>
            </a:r>
            <a:r>
              <a:rPr lang="sv-SE" sz="3600" dirty="0" err="1"/>
              <a:t>toxicity</a:t>
            </a:r>
            <a:r>
              <a:rPr lang="sv-SE" sz="3600" dirty="0"/>
              <a:t> </a:t>
            </a:r>
            <a:r>
              <a:rPr lang="sv-SE" sz="3600" dirty="0" smtClean="0"/>
              <a:t>studies)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v-SE" sz="3600" dirty="0" err="1" smtClean="0"/>
              <a:t>Neurotoxicity</a:t>
            </a:r>
            <a:r>
              <a:rPr lang="sv-SE" sz="3600" dirty="0" smtClean="0"/>
              <a:t> </a:t>
            </a:r>
            <a:r>
              <a:rPr lang="sv-SE" sz="3600" dirty="0"/>
              <a:t>studies </a:t>
            </a:r>
            <a:r>
              <a:rPr lang="sv-SE" sz="3600" dirty="0" smtClean="0"/>
              <a:t>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v-SE" sz="3600" dirty="0" err="1" smtClean="0"/>
              <a:t>Delayed</a:t>
            </a:r>
            <a:r>
              <a:rPr lang="sv-SE" sz="3600" dirty="0" smtClean="0"/>
              <a:t> </a:t>
            </a:r>
            <a:r>
              <a:rPr lang="sv-SE" sz="3600" dirty="0" err="1"/>
              <a:t>polyneuropathy</a:t>
            </a:r>
            <a:r>
              <a:rPr lang="sv-SE" sz="3600" dirty="0"/>
              <a:t> </a:t>
            </a:r>
            <a:r>
              <a:rPr lang="sv-SE" sz="3600" dirty="0" smtClean="0"/>
              <a:t>studies (</a:t>
            </a:r>
            <a:r>
              <a:rPr lang="sv-SE" sz="3600" dirty="0" err="1" smtClean="0"/>
              <a:t>organophosphates</a:t>
            </a:r>
            <a:r>
              <a:rPr lang="sv-SE" sz="3600" dirty="0" smtClean="0"/>
              <a:t>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v-SE" sz="3600" dirty="0" err="1" smtClean="0"/>
              <a:t>Other</a:t>
            </a:r>
            <a:r>
              <a:rPr lang="sv-SE" sz="3600" dirty="0" smtClean="0"/>
              <a:t> </a:t>
            </a:r>
            <a:r>
              <a:rPr lang="sv-SE" sz="3600" dirty="0" err="1"/>
              <a:t>toxicological</a:t>
            </a:r>
            <a:r>
              <a:rPr lang="sv-SE" sz="3600" dirty="0"/>
              <a:t> studies </a:t>
            </a:r>
            <a:r>
              <a:rPr lang="sv-SE" sz="3600" dirty="0" smtClean="0"/>
              <a:t> (</a:t>
            </a:r>
            <a:r>
              <a:rPr lang="sv-SE" sz="3600" dirty="0" err="1" smtClean="0"/>
              <a:t>toxicity</a:t>
            </a:r>
            <a:r>
              <a:rPr lang="sv-SE" sz="3600" dirty="0" smtClean="0"/>
              <a:t> of </a:t>
            </a:r>
            <a:r>
              <a:rPr lang="sv-SE" sz="3600" dirty="0" err="1" smtClean="0"/>
              <a:t>metabolites</a:t>
            </a:r>
            <a:r>
              <a:rPr lang="sv-SE" sz="3600" dirty="0" smtClean="0"/>
              <a:t>, </a:t>
            </a:r>
            <a:r>
              <a:rPr lang="sv-SE" sz="3600" dirty="0" err="1" smtClean="0"/>
              <a:t>endocrine</a:t>
            </a:r>
            <a:r>
              <a:rPr lang="sv-SE" sz="3600" dirty="0" smtClean="0"/>
              <a:t> </a:t>
            </a:r>
            <a:r>
              <a:rPr lang="sv-SE" sz="3600" dirty="0" err="1" smtClean="0"/>
              <a:t>disrupting</a:t>
            </a:r>
            <a:r>
              <a:rPr lang="sv-SE" sz="3600" dirty="0" smtClean="0"/>
              <a:t> </a:t>
            </a:r>
            <a:r>
              <a:rPr lang="sv-SE" sz="3600" dirty="0" err="1" smtClean="0"/>
              <a:t>properties</a:t>
            </a:r>
            <a:r>
              <a:rPr lang="sv-SE" sz="3600" dirty="0" smtClean="0"/>
              <a:t>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v-SE" sz="3600" dirty="0" smtClean="0"/>
              <a:t>Medical data</a:t>
            </a:r>
          </a:p>
          <a:p>
            <a:pPr algn="l"/>
            <a:endParaRPr lang="sv-SE" sz="3600" dirty="0"/>
          </a:p>
          <a:p>
            <a:pPr algn="l"/>
            <a:endParaRPr lang="en-US" sz="2400" dirty="0" smtClean="0"/>
          </a:p>
          <a:p>
            <a:pPr algn="l"/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237555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392361"/>
            <a:ext cx="15577185" cy="3024336"/>
          </a:xfrm>
        </p:spPr>
        <p:txBody>
          <a:bodyPr/>
          <a:lstStyle/>
          <a:p>
            <a:r>
              <a:rPr lang="sv-SE" dirty="0" smtClean="0"/>
              <a:t>Definition NOAEL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682330" y="4064769"/>
            <a:ext cx="12828270" cy="7120462"/>
          </a:xfrm>
        </p:spPr>
        <p:txBody>
          <a:bodyPr/>
          <a:lstStyle/>
          <a:p>
            <a:pPr algn="l"/>
            <a:r>
              <a:rPr lang="en-US" dirty="0" smtClean="0"/>
              <a:t>The highest dose at which no statistically significant increases in frequency or severity of toxicologically relevant effects are observed between the exposed population and its appropriate controls. </a:t>
            </a:r>
          </a:p>
          <a:p>
            <a:pPr algn="l"/>
            <a:r>
              <a:rPr lang="en-US" dirty="0" smtClean="0">
                <a:solidFill>
                  <a:srgbClr val="FF8200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rgbClr val="FF8200"/>
                </a:solidFill>
              </a:rPr>
              <a:t> O</a:t>
            </a:r>
            <a:r>
              <a:rPr lang="en-US" dirty="0" smtClean="0">
                <a:solidFill>
                  <a:schemeClr val="tx1"/>
                </a:solidFill>
              </a:rPr>
              <a:t>bserved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8200"/>
                </a:solidFill>
              </a:rPr>
              <a:t>A</a:t>
            </a:r>
            <a:r>
              <a:rPr lang="en-US" dirty="0" smtClean="0"/>
              <a:t>dverse </a:t>
            </a:r>
            <a:r>
              <a:rPr lang="en-US" dirty="0" smtClean="0">
                <a:solidFill>
                  <a:srgbClr val="FF8200"/>
                </a:solidFill>
              </a:rPr>
              <a:t>E</a:t>
            </a:r>
            <a:r>
              <a:rPr lang="en-US" dirty="0" smtClean="0"/>
              <a:t>ffect </a:t>
            </a:r>
            <a:r>
              <a:rPr lang="en-US" dirty="0" smtClean="0">
                <a:solidFill>
                  <a:srgbClr val="FF8200"/>
                </a:solidFill>
              </a:rPr>
              <a:t>L</a:t>
            </a:r>
            <a:r>
              <a:rPr lang="en-US" dirty="0" smtClean="0"/>
              <a:t>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03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4458" y="611664"/>
            <a:ext cx="15577185" cy="1355368"/>
          </a:xfrm>
          <a:noFill/>
          <a:ln/>
        </p:spPr>
        <p:txBody>
          <a:bodyPr vert="horz" wrap="square" lIns="181353" tIns="89085" rIns="181353" bIns="89085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Dose-response relationship </a:t>
            </a:r>
            <a:endParaRPr lang="en-GB" dirty="0"/>
          </a:p>
        </p:txBody>
      </p:sp>
      <p:grpSp>
        <p:nvGrpSpPr>
          <p:cNvPr id="5" name="Grupp 4"/>
          <p:cNvGrpSpPr/>
          <p:nvPr/>
        </p:nvGrpSpPr>
        <p:grpSpPr>
          <a:xfrm>
            <a:off x="339946" y="2624609"/>
            <a:ext cx="17646207" cy="9440477"/>
            <a:chOff x="311799" y="1722049"/>
            <a:chExt cx="17646207" cy="9440477"/>
          </a:xfrm>
        </p:grpSpPr>
        <p:sp>
          <p:nvSpPr>
            <p:cNvPr id="470019" name="Line 3"/>
            <p:cNvSpPr>
              <a:spLocks noChangeShapeType="1"/>
            </p:cNvSpPr>
            <p:nvPr/>
          </p:nvSpPr>
          <p:spPr bwMode="auto">
            <a:xfrm>
              <a:off x="3760668" y="2631990"/>
              <a:ext cx="0" cy="72795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70020" name="Line 4"/>
            <p:cNvSpPr>
              <a:spLocks noChangeShapeType="1"/>
            </p:cNvSpPr>
            <p:nvPr/>
          </p:nvSpPr>
          <p:spPr bwMode="auto">
            <a:xfrm>
              <a:off x="3782942" y="9936977"/>
              <a:ext cx="1110383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70021" name="Rectangle 5"/>
            <p:cNvSpPr>
              <a:spLocks noChangeArrowheads="1"/>
            </p:cNvSpPr>
            <p:nvPr/>
          </p:nvSpPr>
          <p:spPr bwMode="auto">
            <a:xfrm>
              <a:off x="13887749" y="10242413"/>
              <a:ext cx="1805745" cy="9201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181353" tIns="89085" rIns="181353" bIns="89085">
              <a:spAutoFit/>
            </a:bodyPr>
            <a:lstStyle/>
            <a:p>
              <a:pPr defTabSz="1527200" eaLnBrk="0" hangingPunct="0"/>
              <a:r>
                <a:rPr lang="sv-SE" sz="4810"/>
                <a:t>Dose</a:t>
              </a:r>
            </a:p>
          </p:txBody>
        </p:sp>
        <p:sp>
          <p:nvSpPr>
            <p:cNvPr id="470022" name="Rectangle 6"/>
            <p:cNvSpPr>
              <a:spLocks noChangeArrowheads="1"/>
            </p:cNvSpPr>
            <p:nvPr/>
          </p:nvSpPr>
          <p:spPr bwMode="auto">
            <a:xfrm>
              <a:off x="1759434" y="3036055"/>
              <a:ext cx="1943603" cy="9201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181353" tIns="89085" rIns="181353" bIns="89085">
              <a:spAutoFit/>
            </a:bodyPr>
            <a:lstStyle/>
            <a:p>
              <a:pPr defTabSz="1527200" eaLnBrk="0" hangingPunct="0"/>
              <a:r>
                <a:rPr lang="sv-SE" sz="4810"/>
                <a:t>100%</a:t>
              </a:r>
            </a:p>
          </p:txBody>
        </p:sp>
        <p:sp>
          <p:nvSpPr>
            <p:cNvPr id="470023" name="Line 7"/>
            <p:cNvSpPr>
              <a:spLocks noChangeShapeType="1"/>
            </p:cNvSpPr>
            <p:nvPr/>
          </p:nvSpPr>
          <p:spPr bwMode="auto">
            <a:xfrm>
              <a:off x="3630224" y="3522842"/>
              <a:ext cx="1081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70024" name="AutoShape 8"/>
            <p:cNvSpPr>
              <a:spLocks noChangeArrowheads="1"/>
            </p:cNvSpPr>
            <p:nvPr/>
          </p:nvSpPr>
          <p:spPr bwMode="auto">
            <a:xfrm>
              <a:off x="4864691" y="9020672"/>
              <a:ext cx="283163" cy="279982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70025" name="AutoShape 9"/>
            <p:cNvSpPr>
              <a:spLocks noChangeArrowheads="1"/>
            </p:cNvSpPr>
            <p:nvPr/>
          </p:nvSpPr>
          <p:spPr bwMode="auto">
            <a:xfrm>
              <a:off x="10645682" y="7048071"/>
              <a:ext cx="279982" cy="279982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70026" name="AutoShape 10"/>
            <p:cNvSpPr>
              <a:spLocks noChangeArrowheads="1"/>
            </p:cNvSpPr>
            <p:nvPr/>
          </p:nvSpPr>
          <p:spPr bwMode="auto">
            <a:xfrm>
              <a:off x="12325575" y="3688286"/>
              <a:ext cx="279982" cy="279982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70027" name="Rectangle 11"/>
            <p:cNvSpPr>
              <a:spLocks noChangeArrowheads="1"/>
            </p:cNvSpPr>
            <p:nvPr/>
          </p:nvSpPr>
          <p:spPr bwMode="auto">
            <a:xfrm>
              <a:off x="664958" y="1722049"/>
              <a:ext cx="3142649" cy="9201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181353" tIns="89085" rIns="181353" bIns="89085">
              <a:spAutoFit/>
            </a:bodyPr>
            <a:lstStyle/>
            <a:p>
              <a:pPr defTabSz="1527200" eaLnBrk="0" hangingPunct="0"/>
              <a:r>
                <a:rPr lang="sv-SE" sz="4810"/>
                <a:t>Response</a:t>
              </a:r>
            </a:p>
          </p:txBody>
        </p:sp>
        <p:sp>
          <p:nvSpPr>
            <p:cNvPr id="470035" name="AutoShape 19"/>
            <p:cNvSpPr>
              <a:spLocks noChangeArrowheads="1"/>
            </p:cNvSpPr>
            <p:nvPr/>
          </p:nvSpPr>
          <p:spPr bwMode="auto">
            <a:xfrm>
              <a:off x="8953063" y="8715237"/>
              <a:ext cx="283165" cy="279982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grpSp>
          <p:nvGrpSpPr>
            <p:cNvPr id="2" name="Group 20"/>
            <p:cNvGrpSpPr>
              <a:grpSpLocks/>
            </p:cNvGrpSpPr>
            <p:nvPr/>
          </p:nvGrpSpPr>
          <p:grpSpPr bwMode="auto">
            <a:xfrm>
              <a:off x="10925666" y="5813608"/>
              <a:ext cx="6871549" cy="1683075"/>
              <a:chOff x="3896" y="2208"/>
              <a:chExt cx="2340" cy="529"/>
            </a:xfrm>
          </p:grpSpPr>
          <p:sp>
            <p:nvSpPr>
              <p:cNvPr id="470037" name="Rectangle 21"/>
              <p:cNvSpPr>
                <a:spLocks noChangeArrowheads="1"/>
              </p:cNvSpPr>
              <p:nvPr/>
            </p:nvSpPr>
            <p:spPr bwMode="auto">
              <a:xfrm>
                <a:off x="5135" y="2448"/>
                <a:ext cx="802" cy="28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 lIns="181353" tIns="89085" rIns="181353" bIns="89085">
                <a:spAutoFit/>
              </a:bodyPr>
              <a:lstStyle/>
              <a:p>
                <a:pPr defTabSz="1527200" eaLnBrk="0" hangingPunct="0"/>
                <a:r>
                  <a:rPr lang="sv-SE" sz="4810" dirty="0">
                    <a:latin typeface="Arial" charset="0"/>
                  </a:rPr>
                  <a:t>LOAEL</a:t>
                </a:r>
              </a:p>
            </p:txBody>
          </p:sp>
          <p:sp>
            <p:nvSpPr>
              <p:cNvPr id="470038" name="Line 22"/>
              <p:cNvSpPr>
                <a:spLocks noChangeShapeType="1"/>
              </p:cNvSpPr>
              <p:nvPr/>
            </p:nvSpPr>
            <p:spPr bwMode="auto">
              <a:xfrm flipH="1">
                <a:off x="3896" y="2640"/>
                <a:ext cx="9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470039" name="Rectangle 23"/>
              <p:cNvSpPr>
                <a:spLocks noChangeArrowheads="1"/>
              </p:cNvSpPr>
              <p:nvPr/>
            </p:nvSpPr>
            <p:spPr bwMode="auto">
              <a:xfrm>
                <a:off x="4224" y="2208"/>
                <a:ext cx="2012" cy="4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81353" tIns="89085" rIns="181353" bIns="89085">
                <a:spAutoFit/>
              </a:bodyPr>
              <a:lstStyle/>
              <a:p>
                <a:pPr eaLnBrk="0" hangingPunct="0"/>
                <a:r>
                  <a:rPr lang="en-GB" sz="3608" i="1" dirty="0"/>
                  <a:t>Lowest Observed Adverse </a:t>
                </a:r>
              </a:p>
              <a:p>
                <a:pPr eaLnBrk="0" hangingPunct="0"/>
                <a:r>
                  <a:rPr lang="en-GB" sz="3608" i="1" dirty="0"/>
                  <a:t>Effect Level</a:t>
                </a:r>
              </a:p>
            </p:txBody>
          </p:sp>
        </p:grpSp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9236228" y="8104373"/>
              <a:ext cx="8721778" cy="1683075"/>
              <a:chOff x="3360" y="2928"/>
              <a:chExt cx="2970" cy="529"/>
            </a:xfrm>
          </p:grpSpPr>
          <p:sp>
            <p:nvSpPr>
              <p:cNvPr id="470041" name="Line 25"/>
              <p:cNvSpPr>
                <a:spLocks noChangeShapeType="1"/>
              </p:cNvSpPr>
              <p:nvPr/>
            </p:nvSpPr>
            <p:spPr bwMode="auto">
              <a:xfrm>
                <a:off x="3360" y="3168"/>
                <a:ext cx="6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470042" name="Rectangle 26"/>
              <p:cNvSpPr>
                <a:spLocks noChangeArrowheads="1"/>
              </p:cNvSpPr>
              <p:nvPr/>
            </p:nvSpPr>
            <p:spPr bwMode="auto">
              <a:xfrm>
                <a:off x="4272" y="3168"/>
                <a:ext cx="837" cy="28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 lIns="181353" tIns="89085" rIns="181353" bIns="89085">
                <a:spAutoFit/>
              </a:bodyPr>
              <a:lstStyle/>
              <a:p>
                <a:pPr defTabSz="1527200" eaLnBrk="0" hangingPunct="0"/>
                <a:r>
                  <a:rPr lang="sv-SE" sz="4810" dirty="0">
                    <a:latin typeface="Arial" charset="0"/>
                  </a:rPr>
                  <a:t>NOAEL</a:t>
                </a:r>
              </a:p>
            </p:txBody>
          </p:sp>
          <p:sp>
            <p:nvSpPr>
              <p:cNvPr id="470043" name="Rectangle 27"/>
              <p:cNvSpPr>
                <a:spLocks noChangeArrowheads="1"/>
              </p:cNvSpPr>
              <p:nvPr/>
            </p:nvSpPr>
            <p:spPr bwMode="auto">
              <a:xfrm>
                <a:off x="3792" y="2928"/>
                <a:ext cx="253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81353" tIns="89085" rIns="181353" bIns="89085">
                <a:spAutoFit/>
              </a:bodyPr>
              <a:lstStyle/>
              <a:p>
                <a:pPr eaLnBrk="0" hangingPunct="0"/>
                <a:r>
                  <a:rPr lang="sv-SE" sz="3608" i="1"/>
                  <a:t>No Observed Adverse Effect Level</a:t>
                </a:r>
              </a:p>
            </p:txBody>
          </p:sp>
        </p:grpSp>
        <p:grpSp>
          <p:nvGrpSpPr>
            <p:cNvPr id="4" name="Group 28"/>
            <p:cNvGrpSpPr>
              <a:grpSpLocks/>
            </p:cNvGrpSpPr>
            <p:nvPr/>
          </p:nvGrpSpPr>
          <p:grpSpPr bwMode="auto">
            <a:xfrm>
              <a:off x="311799" y="8257084"/>
              <a:ext cx="8723987" cy="833583"/>
              <a:chOff x="164" y="2976"/>
              <a:chExt cx="2742" cy="262"/>
            </a:xfrm>
          </p:grpSpPr>
          <p:sp>
            <p:nvSpPr>
              <p:cNvPr id="470045" name="Line 29"/>
              <p:cNvSpPr>
                <a:spLocks noChangeShapeType="1"/>
              </p:cNvSpPr>
              <p:nvPr/>
            </p:nvSpPr>
            <p:spPr bwMode="auto">
              <a:xfrm>
                <a:off x="1135" y="3168"/>
                <a:ext cx="177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470046" name="Text Box 30"/>
              <p:cNvSpPr txBox="1">
                <a:spLocks noChangeArrowheads="1"/>
              </p:cNvSpPr>
              <p:nvPr/>
            </p:nvSpPr>
            <p:spPr bwMode="auto">
              <a:xfrm>
                <a:off x="164" y="2976"/>
                <a:ext cx="920" cy="26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sv-SE" sz="4810" dirty="0" err="1"/>
                  <a:t>Threshold</a:t>
                </a:r>
                <a:endParaRPr lang="sv-SE" sz="3207" dirty="0"/>
              </a:p>
            </p:txBody>
          </p:sp>
        </p:grpSp>
        <p:sp>
          <p:nvSpPr>
            <p:cNvPr id="470047" name="Freeform 31"/>
            <p:cNvSpPr>
              <a:spLocks/>
            </p:cNvSpPr>
            <p:nvPr/>
          </p:nvSpPr>
          <p:spPr bwMode="auto">
            <a:xfrm>
              <a:off x="3878389" y="3370126"/>
              <a:ext cx="12968261" cy="5784175"/>
            </a:xfrm>
            <a:custGeom>
              <a:avLst/>
              <a:gdLst/>
              <a:ahLst/>
              <a:cxnLst>
                <a:cxn ang="0">
                  <a:pos x="0" y="2168"/>
                </a:cxn>
                <a:cxn ang="0">
                  <a:pos x="672" y="2120"/>
                </a:cxn>
                <a:cxn ang="0">
                  <a:pos x="1104" y="2024"/>
                </a:cxn>
                <a:cxn ang="0">
                  <a:pos x="1440" y="1784"/>
                </a:cxn>
                <a:cxn ang="0">
                  <a:pos x="1776" y="1256"/>
                </a:cxn>
                <a:cxn ang="0">
                  <a:pos x="2064" y="632"/>
                </a:cxn>
                <a:cxn ang="0">
                  <a:pos x="2208" y="344"/>
                </a:cxn>
                <a:cxn ang="0">
                  <a:pos x="2352" y="200"/>
                </a:cxn>
                <a:cxn ang="0">
                  <a:pos x="2592" y="56"/>
                </a:cxn>
                <a:cxn ang="0">
                  <a:pos x="2880" y="8"/>
                </a:cxn>
                <a:cxn ang="0">
                  <a:pos x="3264" y="8"/>
                </a:cxn>
              </a:cxnLst>
              <a:rect l="0" t="0" r="r" b="b"/>
              <a:pathLst>
                <a:path w="3264" h="2168">
                  <a:moveTo>
                    <a:pt x="0" y="2168"/>
                  </a:moveTo>
                  <a:cubicBezTo>
                    <a:pt x="244" y="2156"/>
                    <a:pt x="488" y="2144"/>
                    <a:pt x="672" y="2120"/>
                  </a:cubicBezTo>
                  <a:cubicBezTo>
                    <a:pt x="856" y="2096"/>
                    <a:pt x="976" y="2080"/>
                    <a:pt x="1104" y="2024"/>
                  </a:cubicBezTo>
                  <a:cubicBezTo>
                    <a:pt x="1232" y="1968"/>
                    <a:pt x="1328" y="1912"/>
                    <a:pt x="1440" y="1784"/>
                  </a:cubicBezTo>
                  <a:cubicBezTo>
                    <a:pt x="1552" y="1656"/>
                    <a:pt x="1672" y="1448"/>
                    <a:pt x="1776" y="1256"/>
                  </a:cubicBezTo>
                  <a:cubicBezTo>
                    <a:pt x="1880" y="1064"/>
                    <a:pt x="1992" y="784"/>
                    <a:pt x="2064" y="632"/>
                  </a:cubicBezTo>
                  <a:cubicBezTo>
                    <a:pt x="2136" y="480"/>
                    <a:pt x="2160" y="416"/>
                    <a:pt x="2208" y="344"/>
                  </a:cubicBezTo>
                  <a:cubicBezTo>
                    <a:pt x="2256" y="272"/>
                    <a:pt x="2288" y="248"/>
                    <a:pt x="2352" y="200"/>
                  </a:cubicBezTo>
                  <a:cubicBezTo>
                    <a:pt x="2416" y="152"/>
                    <a:pt x="2504" y="88"/>
                    <a:pt x="2592" y="56"/>
                  </a:cubicBezTo>
                  <a:cubicBezTo>
                    <a:pt x="2680" y="24"/>
                    <a:pt x="2768" y="16"/>
                    <a:pt x="2880" y="8"/>
                  </a:cubicBezTo>
                  <a:cubicBezTo>
                    <a:pt x="2992" y="0"/>
                    <a:pt x="3128" y="4"/>
                    <a:pt x="3264" y="8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201987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ubrik 1"/>
          <p:cNvSpPr>
            <a:spLocks noGrp="1"/>
          </p:cNvSpPr>
          <p:nvPr>
            <p:ph type="title"/>
          </p:nvPr>
        </p:nvSpPr>
        <p:spPr>
          <a:xfrm>
            <a:off x="916305" y="551214"/>
            <a:ext cx="16493490" cy="2858282"/>
          </a:xfrm>
        </p:spPr>
        <p:txBody>
          <a:bodyPr/>
          <a:lstStyle/>
          <a:p>
            <a:r>
              <a:rPr lang="en-GB" sz="5612" b="1" dirty="0">
                <a:solidFill>
                  <a:srgbClr val="FF9900"/>
                </a:solidFill>
              </a:rPr>
              <a:t>Assessment Factors </a:t>
            </a:r>
            <a:r>
              <a:rPr lang="en-GB" sz="5612" dirty="0"/>
              <a:t/>
            </a:r>
            <a:br>
              <a:rPr lang="en-GB" sz="5612" dirty="0"/>
            </a:br>
            <a:endParaRPr lang="sv-SE" dirty="0" smtClean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916305" y="2543601"/>
            <a:ext cx="16493490" cy="9735045"/>
          </a:xfrm>
        </p:spPr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address the differences between </a:t>
            </a:r>
            <a:r>
              <a:rPr lang="en-US" dirty="0" smtClean="0"/>
              <a:t>the experimental </a:t>
            </a:r>
            <a:r>
              <a:rPr lang="en-US" dirty="0"/>
              <a:t>data and the human situation, taking into account the uncertainties in the </a:t>
            </a:r>
            <a:r>
              <a:rPr lang="en-US" dirty="0" smtClean="0"/>
              <a:t>extrapolation procedure </a:t>
            </a:r>
            <a:r>
              <a:rPr lang="en-US" dirty="0"/>
              <a:t>and in the available data set</a:t>
            </a:r>
            <a:r>
              <a:rPr lang="en-US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v-SE" dirty="0" err="1" smtClean="0"/>
              <a:t>Aspects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concider</a:t>
            </a:r>
            <a:r>
              <a:rPr lang="sv-SE" dirty="0" smtClean="0"/>
              <a:t>:</a:t>
            </a:r>
            <a:endParaRPr lang="en-US" dirty="0" smtClean="0"/>
          </a:p>
          <a:p>
            <a:pPr lvl="2"/>
            <a:r>
              <a:rPr lang="en-US" sz="3608" dirty="0"/>
              <a:t>interspecies differences</a:t>
            </a:r>
          </a:p>
          <a:p>
            <a:pPr lvl="2"/>
            <a:r>
              <a:rPr lang="en-US" sz="3608" dirty="0" err="1"/>
              <a:t>intraspecies</a:t>
            </a:r>
            <a:r>
              <a:rPr lang="en-US" sz="3608" dirty="0"/>
              <a:t> differences</a:t>
            </a:r>
          </a:p>
          <a:p>
            <a:pPr lvl="2"/>
            <a:r>
              <a:rPr lang="en-US" sz="3608" dirty="0"/>
              <a:t>differences in duration of exposure</a:t>
            </a:r>
          </a:p>
          <a:p>
            <a:pPr lvl="2"/>
            <a:r>
              <a:rPr lang="en-US" sz="3608" dirty="0"/>
              <a:t>issues related to dose-response</a:t>
            </a:r>
          </a:p>
          <a:p>
            <a:pPr lvl="2"/>
            <a:r>
              <a:rPr lang="en-US" sz="3608" dirty="0"/>
              <a:t>quality of </a:t>
            </a:r>
            <a:r>
              <a:rPr lang="en-US" sz="3608" dirty="0" smtClean="0"/>
              <a:t>the whole </a:t>
            </a:r>
            <a:r>
              <a:rPr lang="en-US" sz="3608" dirty="0"/>
              <a:t>database</a:t>
            </a:r>
            <a:r>
              <a:rPr lang="en-US" sz="3608" dirty="0" smtClean="0"/>
              <a:t>.</a:t>
            </a:r>
            <a:br>
              <a:rPr lang="en-US" sz="3608" dirty="0" smtClean="0"/>
            </a:br>
            <a:endParaRPr lang="en-US" sz="3608" dirty="0"/>
          </a:p>
          <a:p>
            <a:r>
              <a:rPr lang="en-GB" dirty="0" smtClean="0"/>
              <a:t>Often </a:t>
            </a:r>
            <a:r>
              <a:rPr lang="en-GB" dirty="0"/>
              <a:t>10 x 10 = 100 </a:t>
            </a:r>
            <a:br>
              <a:rPr lang="en-GB" dirty="0"/>
            </a:br>
            <a:r>
              <a:rPr lang="en-GB" dirty="0"/>
              <a:t>for inter individual and inter species variation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38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680393"/>
            <a:ext cx="15577185" cy="1872208"/>
          </a:xfrm>
        </p:spPr>
        <p:txBody>
          <a:bodyPr/>
          <a:lstStyle/>
          <a:p>
            <a:r>
              <a:rPr lang="sv-SE" dirty="0" err="1" smtClean="0"/>
              <a:t>Setting</a:t>
            </a:r>
            <a:r>
              <a:rPr lang="sv-SE" dirty="0" smtClean="0"/>
              <a:t> the AOEL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2552601"/>
            <a:ext cx="12828270" cy="8749800"/>
          </a:xfrm>
        </p:spPr>
        <p:txBody>
          <a:bodyPr/>
          <a:lstStyle/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sv-SE" sz="3600" dirty="0" smtClean="0"/>
              <a:t>Definition: </a:t>
            </a:r>
            <a:r>
              <a:rPr lang="sv-SE" sz="3600" dirty="0" err="1" smtClean="0"/>
              <a:t>health</a:t>
            </a:r>
            <a:r>
              <a:rPr lang="sv-SE" sz="3600" dirty="0" smtClean="0"/>
              <a:t> </a:t>
            </a:r>
            <a:r>
              <a:rPr lang="sv-SE" sz="3600" dirty="0" err="1" smtClean="0"/>
              <a:t>based</a:t>
            </a:r>
            <a:r>
              <a:rPr lang="sv-SE" sz="3600" dirty="0" smtClean="0"/>
              <a:t> limits to be </a:t>
            </a:r>
            <a:r>
              <a:rPr lang="sv-SE" sz="3600" dirty="0" err="1" smtClean="0"/>
              <a:t>used</a:t>
            </a:r>
            <a:r>
              <a:rPr lang="sv-SE" sz="3600" dirty="0" smtClean="0"/>
              <a:t> for a decision </a:t>
            </a:r>
            <a:r>
              <a:rPr lang="sv-SE" sz="3600" dirty="0" err="1" smtClean="0"/>
              <a:t>about</a:t>
            </a:r>
            <a:r>
              <a:rPr lang="sv-SE" sz="3600" dirty="0" smtClean="0"/>
              <a:t> the </a:t>
            </a:r>
            <a:r>
              <a:rPr lang="sv-SE" sz="3600" dirty="0" err="1" smtClean="0"/>
              <a:t>approval</a:t>
            </a:r>
            <a:r>
              <a:rPr lang="sv-SE" sz="3600" dirty="0" smtClean="0"/>
              <a:t> of an </a:t>
            </a:r>
            <a:r>
              <a:rPr lang="sv-SE" sz="3600" dirty="0" err="1" smtClean="0"/>
              <a:t>active</a:t>
            </a:r>
            <a:r>
              <a:rPr lang="sv-SE" sz="3600" dirty="0" smtClean="0"/>
              <a:t> </a:t>
            </a:r>
            <a:r>
              <a:rPr lang="sv-SE" sz="3600" dirty="0" err="1" smtClean="0"/>
              <a:t>substance</a:t>
            </a:r>
            <a:r>
              <a:rPr lang="sv-SE" sz="3600" dirty="0" smtClean="0"/>
              <a:t> </a:t>
            </a:r>
            <a:r>
              <a:rPr lang="sv-SE" sz="3600" dirty="0" err="1" smtClean="0"/>
              <a:t>within</a:t>
            </a:r>
            <a:r>
              <a:rPr lang="sv-SE" sz="3600" dirty="0" smtClean="0"/>
              <a:t> EU or </a:t>
            </a:r>
            <a:r>
              <a:rPr lang="sv-SE" sz="3600" dirty="0" err="1" smtClean="0"/>
              <a:t>authorization</a:t>
            </a:r>
            <a:r>
              <a:rPr lang="sv-SE" sz="3600" dirty="0" smtClean="0"/>
              <a:t> of a </a:t>
            </a:r>
            <a:r>
              <a:rPr lang="sv-SE" sz="3600" dirty="0" err="1" smtClean="0"/>
              <a:t>product</a:t>
            </a:r>
            <a:endParaRPr lang="sv-SE" sz="3600" dirty="0" smtClean="0"/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sv-SE" sz="3600" dirty="0" err="1" smtClean="0"/>
              <a:t>Usually</a:t>
            </a:r>
            <a:r>
              <a:rPr lang="sv-SE" sz="3600" dirty="0" smtClean="0"/>
              <a:t> </a:t>
            </a:r>
            <a:r>
              <a:rPr lang="sv-SE" sz="3600" dirty="0" err="1" smtClean="0"/>
              <a:t>based</a:t>
            </a:r>
            <a:r>
              <a:rPr lang="sv-SE" sz="3600" dirty="0" smtClean="0"/>
              <a:t> on oral short term studies (i.e. </a:t>
            </a:r>
            <a:r>
              <a:rPr lang="sv-SE" sz="3600" dirty="0" err="1" smtClean="0"/>
              <a:t>repeat</a:t>
            </a:r>
            <a:r>
              <a:rPr lang="sv-SE" sz="3600" dirty="0" smtClean="0"/>
              <a:t> </a:t>
            </a:r>
            <a:r>
              <a:rPr lang="sv-SE" sz="3600" dirty="0" err="1" smtClean="0"/>
              <a:t>dose</a:t>
            </a:r>
            <a:r>
              <a:rPr lang="sv-SE" sz="3600" dirty="0" smtClean="0"/>
              <a:t>)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sv-SE" sz="3600" dirty="0" err="1" smtClean="0"/>
              <a:t>Based</a:t>
            </a:r>
            <a:r>
              <a:rPr lang="sv-SE" sz="3600" dirty="0" smtClean="0"/>
              <a:t> on </a:t>
            </a:r>
            <a:r>
              <a:rPr lang="sv-SE" sz="3600" dirty="0" err="1" smtClean="0"/>
              <a:t>systemic</a:t>
            </a:r>
            <a:r>
              <a:rPr lang="sv-SE" sz="3600" dirty="0" smtClean="0"/>
              <a:t> </a:t>
            </a:r>
            <a:r>
              <a:rPr lang="sv-SE" sz="3600" dirty="0" err="1" smtClean="0"/>
              <a:t>effects</a:t>
            </a:r>
            <a:r>
              <a:rPr lang="sv-SE" sz="3600" dirty="0" smtClean="0"/>
              <a:t> </a:t>
            </a:r>
            <a:r>
              <a:rPr lang="sv-SE" sz="3600" dirty="0" err="1" smtClean="0"/>
              <a:t>rather</a:t>
            </a:r>
            <a:r>
              <a:rPr lang="sv-SE" sz="3600" dirty="0" smtClean="0"/>
              <a:t> </a:t>
            </a:r>
            <a:r>
              <a:rPr lang="sv-SE" sz="3600" dirty="0" err="1" smtClean="0"/>
              <a:t>than</a:t>
            </a:r>
            <a:r>
              <a:rPr lang="sv-SE" sz="3600" dirty="0" smtClean="0"/>
              <a:t> </a:t>
            </a:r>
            <a:r>
              <a:rPr lang="sv-SE" sz="3600" dirty="0" err="1" smtClean="0"/>
              <a:t>local</a:t>
            </a:r>
            <a:r>
              <a:rPr lang="sv-SE" sz="3600" dirty="0" smtClean="0"/>
              <a:t> </a:t>
            </a:r>
            <a:r>
              <a:rPr lang="sv-SE" sz="3600" dirty="0" err="1" smtClean="0"/>
              <a:t>effects</a:t>
            </a:r>
            <a:r>
              <a:rPr lang="sv-SE" sz="3600" dirty="0" smtClean="0"/>
              <a:t> (</a:t>
            </a:r>
            <a:r>
              <a:rPr lang="sv-SE" sz="3600" dirty="0" err="1" smtClean="0"/>
              <a:t>local</a:t>
            </a:r>
            <a:r>
              <a:rPr lang="sv-SE" sz="3600" dirty="0" smtClean="0"/>
              <a:t> </a:t>
            </a:r>
            <a:r>
              <a:rPr lang="sv-SE" sz="3600" dirty="0" err="1" smtClean="0"/>
              <a:t>effects</a:t>
            </a:r>
            <a:r>
              <a:rPr lang="sv-SE" sz="3600" dirty="0" smtClean="0"/>
              <a:t> </a:t>
            </a:r>
            <a:r>
              <a:rPr lang="sv-SE" sz="3600" dirty="0" err="1" smtClean="0"/>
              <a:t>are</a:t>
            </a:r>
            <a:r>
              <a:rPr lang="sv-SE" sz="3600" dirty="0" smtClean="0"/>
              <a:t> </a:t>
            </a:r>
            <a:r>
              <a:rPr lang="sv-SE" sz="3600" dirty="0" err="1" smtClean="0"/>
              <a:t>envisaged</a:t>
            </a:r>
            <a:r>
              <a:rPr lang="sv-SE" sz="3600" dirty="0" smtClean="0"/>
              <a:t> to be </a:t>
            </a:r>
            <a:r>
              <a:rPr lang="sv-SE" sz="3600" dirty="0" err="1" smtClean="0"/>
              <a:t>addressed</a:t>
            </a:r>
            <a:r>
              <a:rPr lang="sv-SE" sz="3600" dirty="0" smtClean="0"/>
              <a:t> by </a:t>
            </a:r>
            <a:r>
              <a:rPr lang="sv-SE" sz="3600" dirty="0" err="1" smtClean="0"/>
              <a:t>classification</a:t>
            </a:r>
            <a:r>
              <a:rPr lang="sv-SE" sz="3600" dirty="0" smtClean="0"/>
              <a:t> and </a:t>
            </a:r>
            <a:r>
              <a:rPr lang="sv-SE" sz="3600" dirty="0" err="1" smtClean="0"/>
              <a:t>labelling</a:t>
            </a:r>
            <a:r>
              <a:rPr lang="sv-SE" sz="3600" dirty="0" smtClean="0"/>
              <a:t> and PPE)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sv-SE" sz="3600" dirty="0" err="1" smtClean="0"/>
              <a:t>Usually</a:t>
            </a:r>
            <a:r>
              <a:rPr lang="sv-SE" sz="3600" dirty="0" smtClean="0"/>
              <a:t> </a:t>
            </a:r>
            <a:r>
              <a:rPr lang="sv-SE" sz="3600" dirty="0" err="1" smtClean="0"/>
              <a:t>based</a:t>
            </a:r>
            <a:r>
              <a:rPr lang="sv-SE" sz="3600" dirty="0" smtClean="0"/>
              <a:t> on the (</a:t>
            </a:r>
            <a:r>
              <a:rPr lang="sv-SE" sz="3600" b="1" dirty="0" err="1" smtClean="0"/>
              <a:t>lowest</a:t>
            </a:r>
            <a:r>
              <a:rPr lang="sv-SE" sz="3600" dirty="0" smtClean="0"/>
              <a:t>) NOAEL in the </a:t>
            </a:r>
            <a:r>
              <a:rPr lang="sv-SE" sz="3600" b="1" dirty="0" err="1" smtClean="0"/>
              <a:t>most</a:t>
            </a:r>
            <a:r>
              <a:rPr lang="sv-SE" sz="3600" b="1" dirty="0" smtClean="0"/>
              <a:t> sensitive </a:t>
            </a:r>
            <a:r>
              <a:rPr lang="sv-SE" sz="3600" dirty="0" smtClean="0"/>
              <a:t>animal species.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sv-SE" sz="3600" dirty="0" smtClean="0"/>
              <a:t>Not </a:t>
            </a:r>
            <a:r>
              <a:rPr lang="sv-SE" sz="3600" dirty="0" err="1" smtClean="0"/>
              <a:t>usually</a:t>
            </a:r>
            <a:r>
              <a:rPr lang="sv-SE" sz="3600" dirty="0" smtClean="0"/>
              <a:t> </a:t>
            </a:r>
            <a:r>
              <a:rPr lang="sv-SE" sz="3600" dirty="0" err="1" smtClean="0"/>
              <a:t>possible</a:t>
            </a:r>
            <a:r>
              <a:rPr lang="sv-SE" sz="3600" dirty="0" smtClean="0"/>
              <a:t> to set an AOEL </a:t>
            </a:r>
            <a:r>
              <a:rPr lang="sv-SE" sz="3600" dirty="0" err="1" smtClean="0"/>
              <a:t>if</a:t>
            </a:r>
            <a:r>
              <a:rPr lang="sv-SE" sz="3600" dirty="0" smtClean="0"/>
              <a:t> a </a:t>
            </a:r>
            <a:r>
              <a:rPr lang="sv-SE" sz="3600" dirty="0" err="1" smtClean="0"/>
              <a:t>substance</a:t>
            </a:r>
            <a:r>
              <a:rPr lang="sv-SE" sz="3600" dirty="0" smtClean="0"/>
              <a:t> is </a:t>
            </a:r>
            <a:r>
              <a:rPr lang="sv-SE" sz="3600" dirty="0" err="1" smtClean="0"/>
              <a:t>genotoxic</a:t>
            </a:r>
            <a:r>
              <a:rPr lang="sv-SE" sz="3600" dirty="0" smtClean="0"/>
              <a:t> </a:t>
            </a:r>
            <a:r>
              <a:rPr lang="sv-SE" sz="3600" i="1" dirty="0" smtClean="0"/>
              <a:t>in </a:t>
            </a:r>
            <a:r>
              <a:rPr lang="sv-SE" sz="3600" i="1" dirty="0" err="1" smtClean="0"/>
              <a:t>vivo</a:t>
            </a:r>
            <a:r>
              <a:rPr lang="sv-SE" sz="3600" i="1" dirty="0" smtClean="0"/>
              <a:t> </a:t>
            </a:r>
            <a:r>
              <a:rPr lang="sv-SE" sz="3600" dirty="0" smtClean="0"/>
              <a:t>and/or </a:t>
            </a:r>
            <a:r>
              <a:rPr lang="sv-SE" sz="3600" dirty="0" err="1" smtClean="0"/>
              <a:t>carcinogenic</a:t>
            </a:r>
            <a:r>
              <a:rPr lang="sv-SE" sz="3600" dirty="0" smtClean="0"/>
              <a:t> </a:t>
            </a:r>
            <a:r>
              <a:rPr lang="sv-SE" sz="3600" dirty="0" err="1" smtClean="0"/>
              <a:t>unless</a:t>
            </a:r>
            <a:r>
              <a:rPr lang="sv-SE" sz="3600" dirty="0" smtClean="0"/>
              <a:t> a </a:t>
            </a:r>
            <a:r>
              <a:rPr lang="sv-SE" sz="3600" dirty="0" err="1" smtClean="0"/>
              <a:t>threshold</a:t>
            </a:r>
            <a:r>
              <a:rPr lang="sv-SE" sz="3600" dirty="0" smtClean="0"/>
              <a:t> </a:t>
            </a:r>
            <a:r>
              <a:rPr lang="sv-SE" sz="3600" dirty="0" err="1" smtClean="0"/>
              <a:t>based</a:t>
            </a:r>
            <a:r>
              <a:rPr lang="sv-SE" sz="3600" dirty="0" smtClean="0"/>
              <a:t> </a:t>
            </a:r>
            <a:r>
              <a:rPr lang="sv-SE" sz="3600" dirty="0" err="1" smtClean="0"/>
              <a:t>mechanism</a:t>
            </a:r>
            <a:r>
              <a:rPr lang="sv-SE" sz="3600" dirty="0" smtClean="0"/>
              <a:t> has </a:t>
            </a:r>
            <a:r>
              <a:rPr lang="sv-SE" sz="3600" dirty="0" err="1" smtClean="0"/>
              <a:t>been</a:t>
            </a:r>
            <a:r>
              <a:rPr lang="sv-SE" sz="3600" dirty="0" smtClean="0"/>
              <a:t> </a:t>
            </a:r>
            <a:r>
              <a:rPr lang="sv-SE" sz="3600" dirty="0" err="1" smtClean="0"/>
              <a:t>demonstrated</a:t>
            </a:r>
            <a:r>
              <a:rPr lang="sv-SE" sz="3600" dirty="0" smtClean="0"/>
              <a:t>.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sv-SE" sz="3600" dirty="0" err="1" smtClean="0"/>
              <a:t>Assess</a:t>
            </a:r>
            <a:r>
              <a:rPr lang="sv-SE" sz="3600" dirty="0" smtClean="0"/>
              <a:t> </a:t>
            </a:r>
            <a:r>
              <a:rPr lang="sv-SE" sz="3600" dirty="0" err="1" smtClean="0"/>
              <a:t>if</a:t>
            </a:r>
            <a:r>
              <a:rPr lang="sv-SE" sz="3600" dirty="0" smtClean="0"/>
              <a:t> the </a:t>
            </a:r>
            <a:r>
              <a:rPr lang="sv-SE" sz="3600" dirty="0" err="1" smtClean="0"/>
              <a:t>effect</a:t>
            </a:r>
            <a:r>
              <a:rPr lang="sv-SE" sz="3600" dirty="0"/>
              <a:t> </a:t>
            </a:r>
            <a:r>
              <a:rPr lang="sv-SE" sz="3600" dirty="0" err="1" smtClean="0"/>
              <a:t>observed</a:t>
            </a:r>
            <a:r>
              <a:rPr lang="sv-SE" sz="3600" dirty="0" smtClean="0"/>
              <a:t> in animal </a:t>
            </a:r>
            <a:r>
              <a:rPr lang="sv-SE" sz="3600" dirty="0" err="1" smtClean="0"/>
              <a:t>study</a:t>
            </a:r>
            <a:r>
              <a:rPr lang="sv-SE" sz="3600" dirty="0" smtClean="0"/>
              <a:t> is </a:t>
            </a:r>
            <a:r>
              <a:rPr lang="sv-SE" sz="3600" b="1" dirty="0" smtClean="0"/>
              <a:t>relevant </a:t>
            </a:r>
            <a:r>
              <a:rPr lang="sv-SE" sz="3600" dirty="0" smtClean="0"/>
              <a:t>for humans</a:t>
            </a:r>
            <a:endParaRPr lang="sv-SE" sz="3600" dirty="0"/>
          </a:p>
        </p:txBody>
      </p:sp>
    </p:spTree>
    <p:extLst>
      <p:ext uri="{BB962C8B-B14F-4D97-AF65-F5344CB8AC3E}">
        <p14:creationId xmlns:p14="http://schemas.microsoft.com/office/powerpoint/2010/main" val="102082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 smtClean="0"/>
              <a:t>Plant protection products - Operator Risk Assessment</a:t>
            </a:r>
            <a:endParaRPr lang="sv-SE" sz="54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916305" y="2687917"/>
            <a:ext cx="16493490" cy="9590729"/>
          </a:xfrm>
        </p:spPr>
        <p:txBody>
          <a:bodyPr/>
          <a:lstStyle/>
          <a:p>
            <a:pPr marL="839960" indent="-83996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GB" b="1" dirty="0" smtClean="0">
                <a:solidFill>
                  <a:schemeClr val="accent2"/>
                </a:solidFill>
              </a:rPr>
              <a:t>Hazard characterization</a:t>
            </a:r>
            <a:r>
              <a:rPr lang="en-GB" dirty="0" smtClean="0">
                <a:solidFill>
                  <a:srgbClr val="3399FF"/>
                </a:solidFill>
              </a:rPr>
              <a:t/>
            </a:r>
            <a:br>
              <a:rPr lang="en-GB" dirty="0" smtClean="0">
                <a:solidFill>
                  <a:srgbClr val="3399FF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Effect data + dose response data </a:t>
            </a:r>
            <a:r>
              <a:rPr lang="en-GB" b="1" dirty="0" smtClean="0">
                <a:sym typeface="Wingdings" pitchFamily="2" charset="2"/>
              </a:rPr>
              <a:t></a:t>
            </a:r>
            <a:r>
              <a:rPr lang="en-GB" dirty="0" smtClean="0">
                <a:solidFill>
                  <a:srgbClr val="3399FF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NOAEL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br>
              <a:rPr lang="en-GB" dirty="0" smtClean="0">
                <a:solidFill>
                  <a:srgbClr val="0070C0"/>
                </a:solidFill>
              </a:rPr>
            </a:br>
            <a:endParaRPr lang="en-GB" sz="1600" dirty="0">
              <a:solidFill>
                <a:srgbClr val="0070C0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GB" b="1" dirty="0" smtClean="0">
                <a:solidFill>
                  <a:srgbClr val="FF0000"/>
                </a:solidFill>
              </a:rPr>
              <a:t>Acceptable </a:t>
            </a:r>
            <a:r>
              <a:rPr lang="en-GB" b="1" dirty="0">
                <a:solidFill>
                  <a:srgbClr val="FF0000"/>
                </a:solidFill>
              </a:rPr>
              <a:t>Operator Exposure </a:t>
            </a:r>
            <a:r>
              <a:rPr lang="en-GB" b="1" dirty="0" smtClean="0">
                <a:solidFill>
                  <a:srgbClr val="FF0000"/>
                </a:solidFill>
              </a:rPr>
              <a:t>Level (AOEL)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sz="1200" b="1" dirty="0" smtClean="0">
                <a:solidFill>
                  <a:srgbClr val="FF0000"/>
                </a:solidFill>
              </a:rPr>
              <a:t/>
            </a:r>
            <a:br>
              <a:rPr lang="en-GB" sz="1200" b="1" dirty="0" smtClean="0">
                <a:solidFill>
                  <a:srgbClr val="FF0000"/>
                </a:solidFill>
              </a:rPr>
            </a:br>
            <a:r>
              <a:rPr lang="en-GB" sz="1603" b="1" dirty="0" smtClean="0"/>
              <a:t>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NOAEL/100 </a:t>
            </a:r>
            <a:r>
              <a:rPr lang="en-GB" b="1" dirty="0" smtClean="0">
                <a:sym typeface="Wingdings" panose="05000000000000000000" pitchFamily="2" charset="2"/>
              </a:rPr>
              <a:t></a:t>
            </a:r>
            <a:r>
              <a:rPr lang="en-GB" b="1" dirty="0" smtClean="0"/>
              <a:t> AOEL </a:t>
            </a:r>
            <a:r>
              <a:rPr lang="en-GB" sz="4400" dirty="0" smtClean="0"/>
              <a:t>(mg/kg </a:t>
            </a:r>
            <a:r>
              <a:rPr lang="en-GB" sz="4400" dirty="0" err="1"/>
              <a:t>bw</a:t>
            </a:r>
            <a:r>
              <a:rPr lang="en-GB" sz="4400" dirty="0"/>
              <a:t>/day)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40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Assessment factor: </a:t>
            </a:r>
            <a:r>
              <a:rPr lang="en-GB" sz="3600" dirty="0"/>
              <a:t>10x10 </a:t>
            </a:r>
            <a:r>
              <a:rPr lang="en-GB" sz="3600" dirty="0" smtClean="0"/>
              <a:t>most common; lowest </a:t>
            </a:r>
            <a:r>
              <a:rPr lang="en-GB" sz="3600" dirty="0"/>
              <a:t>NOAEL </a:t>
            </a:r>
            <a:r>
              <a:rPr lang="en-GB" sz="3600" dirty="0" smtClean="0"/>
              <a:t>chosen </a:t>
            </a:r>
            <a:br>
              <a:rPr lang="en-GB" sz="3600" dirty="0" smtClean="0"/>
            </a:br>
            <a:endParaRPr lang="en-GB" sz="2400" dirty="0"/>
          </a:p>
          <a:p>
            <a:pPr marL="914400" indent="-914400">
              <a:buClr>
                <a:schemeClr val="tx1"/>
              </a:buClr>
              <a:buFont typeface="+mj-lt"/>
              <a:buAutoNum type="arabicPeriod" startAt="2"/>
            </a:pPr>
            <a:r>
              <a:rPr lang="en-GB" b="1" dirty="0" smtClean="0">
                <a:solidFill>
                  <a:schemeClr val="accent2"/>
                </a:solidFill>
              </a:rPr>
              <a:t>Exposure assessment (modelling)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008" dirty="0"/>
              <a:t>using input data on: </a:t>
            </a:r>
            <a:r>
              <a:rPr lang="en-GB" sz="4008" dirty="0" smtClean="0"/>
              <a:t/>
            </a:r>
            <a:br>
              <a:rPr lang="en-GB" sz="4008" dirty="0" smtClean="0"/>
            </a:br>
            <a:r>
              <a:rPr lang="en-GB" sz="4008" dirty="0" smtClean="0"/>
              <a:t>- </a:t>
            </a:r>
            <a:r>
              <a:rPr lang="en-GB" sz="3600" dirty="0" smtClean="0"/>
              <a:t>the </a:t>
            </a:r>
            <a:r>
              <a:rPr lang="en-GB" sz="3600" dirty="0"/>
              <a:t>type of product (solution, powder etc.),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- concentration </a:t>
            </a:r>
            <a:r>
              <a:rPr lang="en-GB" sz="3600" dirty="0"/>
              <a:t>of active substance in product and in spraying solution.</a:t>
            </a:r>
            <a:br>
              <a:rPr lang="en-GB" sz="3600" dirty="0"/>
            </a:br>
            <a:r>
              <a:rPr lang="en-GB" sz="3600" dirty="0" smtClean="0"/>
              <a:t>- % </a:t>
            </a:r>
            <a:r>
              <a:rPr lang="en-GB" sz="3600" dirty="0"/>
              <a:t>skin absorption of </a:t>
            </a:r>
            <a:r>
              <a:rPr lang="en-GB" sz="3600" dirty="0" smtClean="0"/>
              <a:t>product/solution</a:t>
            </a:r>
            <a:br>
              <a:rPr lang="en-GB" sz="36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3600" dirty="0" smtClean="0"/>
              <a:t>				</a:t>
            </a:r>
            <a:r>
              <a:rPr lang="en-GB" b="1" dirty="0" smtClean="0">
                <a:sym typeface="Wingdings" pitchFamily="2" charset="2"/>
              </a:rPr>
              <a:t> </a:t>
            </a:r>
            <a:r>
              <a:rPr lang="en-GB" b="1" dirty="0" smtClean="0"/>
              <a:t>Risk assessment</a:t>
            </a:r>
          </a:p>
          <a:p>
            <a:pPr marL="839960" indent="-839960">
              <a:buClr>
                <a:schemeClr val="tx1"/>
              </a:buClr>
              <a:buNone/>
            </a:pPr>
            <a:endParaRPr lang="en-GB" dirty="0" smtClean="0"/>
          </a:p>
          <a:p>
            <a:pPr marL="916320" indent="-916320">
              <a:buClr>
                <a:schemeClr val="tx1"/>
              </a:buClr>
              <a:buFont typeface="+mj-lt"/>
              <a:buAutoNum type="arabicPeriod"/>
            </a:pPr>
            <a:endParaRPr lang="en-GB" dirty="0" smtClean="0"/>
          </a:p>
          <a:p>
            <a:pPr marL="839960" indent="-839960">
              <a:buClr>
                <a:schemeClr val="tx1"/>
              </a:buClr>
              <a:buNone/>
            </a:pPr>
            <a:endParaRPr lang="en-GB" dirty="0" smtClean="0"/>
          </a:p>
          <a:p>
            <a:pPr marL="839960" indent="-839960">
              <a:buClr>
                <a:schemeClr val="tx1"/>
              </a:buClr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0134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MENUOPEN" val="True"/>
</p:tagLst>
</file>

<file path=ppt/theme/theme1.xml><?xml version="1.0" encoding="utf-8"?>
<a:theme xmlns:a="http://schemas.openxmlformats.org/drawingml/2006/main" name="Alt1-Trade-ppt-mall sv-eng-1440x1080(2014-02-03)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ppt-mall sv-eng</Template>
  <TotalTime>1024</TotalTime>
  <Words>1985</Words>
  <Application>Microsoft Office PowerPoint</Application>
  <PresentationFormat>Anpassad</PresentationFormat>
  <Paragraphs>243</Paragraphs>
  <Slides>29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29</vt:i4>
      </vt:variant>
    </vt:vector>
  </HeadingPairs>
  <TitlesOfParts>
    <vt:vector size="33" baseType="lpstr">
      <vt:lpstr>Arial</vt:lpstr>
      <vt:lpstr>Calibri</vt:lpstr>
      <vt:lpstr>Wingdings</vt:lpstr>
      <vt:lpstr>Alt1-Trade-ppt-mall sv-eng-1440x1080(2014-02-03)</vt:lpstr>
      <vt:lpstr>Workshop on risk assessment and risk management of pesticides   Risk assessment for human health</vt:lpstr>
      <vt:lpstr>Content of presentation</vt:lpstr>
      <vt:lpstr>Risk assessment of chemicals</vt:lpstr>
      <vt:lpstr>Data requirements human health (OECD guidelines)</vt:lpstr>
      <vt:lpstr>Definition NOAEL</vt:lpstr>
      <vt:lpstr>Dose-response relationship </vt:lpstr>
      <vt:lpstr>Assessment Factors  </vt:lpstr>
      <vt:lpstr>Setting the AOEL</vt:lpstr>
      <vt:lpstr>Plant protection products - Operator Risk Assessment</vt:lpstr>
      <vt:lpstr>Principle (1)</vt:lpstr>
      <vt:lpstr>Principle (2)</vt:lpstr>
      <vt:lpstr>Exposure from PPPs</vt:lpstr>
      <vt:lpstr>Operator Risk Assessment</vt:lpstr>
      <vt:lpstr>Guidance and model on the assessment of exposure of operators, workers, residents and bystanders in risk assessment for plant protection products</vt:lpstr>
      <vt:lpstr>The European Food Safety Authority (EFSA) Calculator</vt:lpstr>
      <vt:lpstr>The European Food Safety Authority (EFSA) Calculator</vt:lpstr>
      <vt:lpstr>Certain default values</vt:lpstr>
      <vt:lpstr>Data required</vt:lpstr>
      <vt:lpstr>Data entry in the calculator</vt:lpstr>
      <vt:lpstr>PPE in the calculator</vt:lpstr>
      <vt:lpstr>Procedure</vt:lpstr>
      <vt:lpstr>Interpretation of the results (1)</vt:lpstr>
      <vt:lpstr>Interpretation of the results (2)</vt:lpstr>
      <vt:lpstr>Interpretation of the results (3)</vt:lpstr>
      <vt:lpstr>To consider</vt:lpstr>
      <vt:lpstr>Legislation for pesticides (Plant Protection Products) in EU</vt:lpstr>
      <vt:lpstr>Procedure in short for authorizing PPP within EU</vt:lpstr>
      <vt:lpstr>Uniform principles</vt:lpstr>
      <vt:lpstr>Thank you for your attention</vt:lpstr>
    </vt:vector>
  </TitlesOfParts>
  <Company>Kemikalieinspektionen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on risk assessment and risk management of pesticides</dc:title>
  <dc:creator>Helena Casabona</dc:creator>
  <cp:lastModifiedBy>Helena Casabona</cp:lastModifiedBy>
  <cp:revision>58</cp:revision>
  <dcterms:created xsi:type="dcterms:W3CDTF">2016-03-07T12:49:34Z</dcterms:created>
  <dcterms:modified xsi:type="dcterms:W3CDTF">2016-03-17T00:59:19Z</dcterms:modified>
</cp:coreProperties>
</file>