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8" r:id="rId3"/>
    <p:sldId id="266" r:id="rId4"/>
    <p:sldId id="257" r:id="rId5"/>
    <p:sldId id="267" r:id="rId6"/>
    <p:sldId id="259" r:id="rId7"/>
    <p:sldId id="261" r:id="rId8"/>
    <p:sldId id="263" r:id="rId9"/>
    <p:sldId id="265" r:id="rId10"/>
    <p:sldId id="260" r:id="rId11"/>
    <p:sldId id="264" r:id="rId12"/>
  </p:sldIdLst>
  <p:sldSz cx="18326100" cy="13746163"/>
  <p:notesSz cx="6797675" cy="9926638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911225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2741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3657600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9">
          <p15:clr>
            <a:srgbClr val="A4A3A4"/>
          </p15:clr>
        </p15:guide>
        <p15:guide id="2" pos="57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Format med tema 1 - dekorfärg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822" y="78"/>
      </p:cViewPr>
      <p:guideLst>
        <p:guide orient="horz" pos="4329"/>
        <p:guide pos="57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32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0F17D8-2801-4105-A785-1C6204FDC65E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3F01B2-A27F-4ED2-A3B7-629640B75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56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4270221"/>
            <a:ext cx="15577185" cy="2946516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7789493"/>
            <a:ext cx="12828270" cy="3512908"/>
          </a:xfrm>
        </p:spPr>
        <p:txBody>
          <a:bodyPr/>
          <a:lstStyle>
            <a:lvl1pPr marL="0" indent="0" algn="ctr">
              <a:buNone/>
              <a:defRPr/>
            </a:lvl1pPr>
            <a:lvl2pPr marL="915623" indent="0" algn="ctr">
              <a:buNone/>
              <a:defRPr/>
            </a:lvl2pPr>
            <a:lvl3pPr marL="1831252" indent="0" algn="ctr">
              <a:buNone/>
              <a:defRPr/>
            </a:lvl3pPr>
            <a:lvl4pPr marL="2746874" indent="0" algn="ctr">
              <a:buNone/>
              <a:defRPr/>
            </a:lvl4pPr>
            <a:lvl5pPr marL="3662499" indent="0" algn="ctr">
              <a:buNone/>
              <a:defRPr/>
            </a:lvl5pPr>
            <a:lvl6pPr marL="4578122" indent="0" algn="ctr">
              <a:buNone/>
              <a:defRPr/>
            </a:lvl6pPr>
            <a:lvl7pPr marL="5493747" indent="0" algn="ctr">
              <a:buNone/>
              <a:defRPr/>
            </a:lvl7pPr>
            <a:lvl8pPr marL="6409374" indent="0" algn="ctr">
              <a:buNone/>
              <a:defRPr/>
            </a:lvl8pPr>
            <a:lvl9pPr marL="7324997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04382-E439-4561-BED2-631D5ED29EE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103529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BD4F0-50CF-4AFA-8298-21ADD55BA83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17576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13286424" y="550496"/>
            <a:ext cx="4123373" cy="11728787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916308" y="550496"/>
            <a:ext cx="12064683" cy="11728787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6EAB3-24F6-4C29-9CA9-B056A3BFD83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18033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1E5F-148F-4713-B10A-99A9D7E7AE7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914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447637" y="8833198"/>
            <a:ext cx="15577185" cy="2730141"/>
          </a:xfrm>
        </p:spPr>
        <p:txBody>
          <a:bodyPr anchor="t"/>
          <a:lstStyle>
            <a:lvl1pPr algn="l">
              <a:defRPr sz="8000" b="0" cap="all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447637" y="5826225"/>
            <a:ext cx="15577185" cy="3006972"/>
          </a:xfrm>
        </p:spPr>
        <p:txBody>
          <a:bodyPr anchor="b"/>
          <a:lstStyle>
            <a:lvl1pPr marL="0" indent="0">
              <a:buNone/>
              <a:defRPr sz="3900"/>
            </a:lvl1pPr>
            <a:lvl2pPr marL="915623" indent="0">
              <a:buNone/>
              <a:defRPr sz="3700"/>
            </a:lvl2pPr>
            <a:lvl3pPr marL="1831252" indent="0">
              <a:buNone/>
              <a:defRPr sz="3200"/>
            </a:lvl3pPr>
            <a:lvl4pPr marL="2746874" indent="0">
              <a:buNone/>
              <a:defRPr sz="2800"/>
            </a:lvl4pPr>
            <a:lvl5pPr marL="3662499" indent="0">
              <a:buNone/>
              <a:defRPr sz="2800"/>
            </a:lvl5pPr>
            <a:lvl6pPr marL="4578122" indent="0">
              <a:buNone/>
              <a:defRPr sz="2800"/>
            </a:lvl6pPr>
            <a:lvl7pPr marL="5493747" indent="0">
              <a:buNone/>
              <a:defRPr sz="2800"/>
            </a:lvl7pPr>
            <a:lvl8pPr marL="6409374" indent="0">
              <a:buNone/>
              <a:defRPr sz="2800"/>
            </a:lvl8pPr>
            <a:lvl9pPr marL="7324997" indent="0">
              <a:buNone/>
              <a:defRPr sz="2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458F7-DFA7-4DB3-8E35-6118D7CC8B28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992803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916308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9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315769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9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C66AA-FF18-4736-87A4-DEE46B112A7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5071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16305" y="3076978"/>
            <a:ext cx="809721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623" indent="0">
              <a:buNone/>
              <a:defRPr sz="3900" b="1"/>
            </a:lvl2pPr>
            <a:lvl3pPr marL="1831252" indent="0">
              <a:buNone/>
              <a:defRPr sz="3700" b="1"/>
            </a:lvl3pPr>
            <a:lvl4pPr marL="2746874" indent="0">
              <a:buNone/>
              <a:defRPr sz="3200" b="1"/>
            </a:lvl4pPr>
            <a:lvl5pPr marL="3662499" indent="0">
              <a:buNone/>
              <a:defRPr sz="3200" b="1"/>
            </a:lvl5pPr>
            <a:lvl6pPr marL="4578122" indent="0">
              <a:buNone/>
              <a:defRPr sz="3200" b="1"/>
            </a:lvl6pPr>
            <a:lvl7pPr marL="5493747" indent="0">
              <a:buNone/>
              <a:defRPr sz="3200" b="1"/>
            </a:lvl7pPr>
            <a:lvl8pPr marL="6409374" indent="0">
              <a:buNone/>
              <a:defRPr sz="3200" b="1"/>
            </a:lvl8pPr>
            <a:lvl9pPr marL="7324997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16305" y="4359316"/>
            <a:ext cx="8097210" cy="7919954"/>
          </a:xfrm>
        </p:spPr>
        <p:txBody>
          <a:bodyPr/>
          <a:lstStyle>
            <a:lvl1pPr>
              <a:defRPr sz="4800"/>
            </a:lvl1pPr>
            <a:lvl2pPr>
              <a:defRPr sz="3900"/>
            </a:lvl2pPr>
            <a:lvl3pPr>
              <a:defRPr sz="37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9309408" y="3076978"/>
            <a:ext cx="810039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623" indent="0">
              <a:buNone/>
              <a:defRPr sz="3900" b="1"/>
            </a:lvl2pPr>
            <a:lvl3pPr marL="1831252" indent="0">
              <a:buNone/>
              <a:defRPr sz="3700" b="1"/>
            </a:lvl3pPr>
            <a:lvl4pPr marL="2746874" indent="0">
              <a:buNone/>
              <a:defRPr sz="3200" b="1"/>
            </a:lvl4pPr>
            <a:lvl5pPr marL="3662499" indent="0">
              <a:buNone/>
              <a:defRPr sz="3200" b="1"/>
            </a:lvl5pPr>
            <a:lvl6pPr marL="4578122" indent="0">
              <a:buNone/>
              <a:defRPr sz="3200" b="1"/>
            </a:lvl6pPr>
            <a:lvl7pPr marL="5493747" indent="0">
              <a:buNone/>
              <a:defRPr sz="3200" b="1"/>
            </a:lvl7pPr>
            <a:lvl8pPr marL="6409374" indent="0">
              <a:buNone/>
              <a:defRPr sz="3200" b="1"/>
            </a:lvl8pPr>
            <a:lvl9pPr marL="7324997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9309408" y="4359316"/>
            <a:ext cx="8100390" cy="7919954"/>
          </a:xfrm>
        </p:spPr>
        <p:txBody>
          <a:bodyPr/>
          <a:lstStyle>
            <a:lvl1pPr>
              <a:defRPr sz="4800"/>
            </a:lvl1pPr>
            <a:lvl2pPr>
              <a:defRPr sz="3900"/>
            </a:lvl2pPr>
            <a:lvl3pPr>
              <a:defRPr sz="37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28FD8-57E0-4B70-88D5-8875D957EC5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6338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55E09-1412-41B3-B933-95AB9CAD1CF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78938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BE698-7EB9-4CAE-A59A-634C74D3621A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0259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16317" y="547304"/>
            <a:ext cx="6029161" cy="2329210"/>
          </a:xfrm>
        </p:spPr>
        <p:txBody>
          <a:bodyPr anchor="b"/>
          <a:lstStyle>
            <a:lvl1pPr algn="l">
              <a:defRPr sz="39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64996" y="547303"/>
            <a:ext cx="10244799" cy="11731970"/>
          </a:xfrm>
        </p:spPr>
        <p:txBody>
          <a:bodyPr/>
          <a:lstStyle>
            <a:lvl1pPr>
              <a:defRPr sz="6500"/>
            </a:lvl1pPr>
            <a:lvl2pPr>
              <a:defRPr sz="5600"/>
            </a:lvl2pPr>
            <a:lvl3pPr>
              <a:defRPr sz="480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916317" y="2876525"/>
            <a:ext cx="6029161" cy="9402758"/>
          </a:xfrm>
        </p:spPr>
        <p:txBody>
          <a:bodyPr/>
          <a:lstStyle>
            <a:lvl1pPr marL="0" indent="0">
              <a:buNone/>
              <a:defRPr sz="2800"/>
            </a:lvl1pPr>
            <a:lvl2pPr marL="915623" indent="0">
              <a:buNone/>
              <a:defRPr sz="2400"/>
            </a:lvl2pPr>
            <a:lvl3pPr marL="1831252" indent="0">
              <a:buNone/>
              <a:defRPr sz="2000"/>
            </a:lvl3pPr>
            <a:lvl4pPr marL="2746874" indent="0">
              <a:buNone/>
              <a:defRPr sz="1800"/>
            </a:lvl4pPr>
            <a:lvl5pPr marL="3662499" indent="0">
              <a:buNone/>
              <a:defRPr sz="1800"/>
            </a:lvl5pPr>
            <a:lvl6pPr marL="4578122" indent="0">
              <a:buNone/>
              <a:defRPr sz="1800"/>
            </a:lvl6pPr>
            <a:lvl7pPr marL="5493747" indent="0">
              <a:buNone/>
              <a:defRPr sz="1800"/>
            </a:lvl7pPr>
            <a:lvl8pPr marL="6409374" indent="0">
              <a:buNone/>
              <a:defRPr sz="1800"/>
            </a:lvl8pPr>
            <a:lvl9pPr marL="7324997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2E2EB-2746-4407-A78B-E7CE695FA74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285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592043" y="9622315"/>
            <a:ext cx="10995660" cy="1135969"/>
          </a:xfrm>
        </p:spPr>
        <p:txBody>
          <a:bodyPr anchor="b"/>
          <a:lstStyle>
            <a:lvl1pPr algn="l">
              <a:defRPr sz="39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3592043" y="1228249"/>
            <a:ext cx="10995660" cy="8247698"/>
          </a:xfrm>
        </p:spPr>
        <p:txBody>
          <a:bodyPr/>
          <a:lstStyle>
            <a:lvl1pPr marL="0" indent="0">
              <a:buNone/>
              <a:defRPr sz="6500"/>
            </a:lvl1pPr>
            <a:lvl2pPr marL="915623" indent="0">
              <a:buNone/>
              <a:defRPr sz="5600"/>
            </a:lvl2pPr>
            <a:lvl3pPr marL="1831252" indent="0">
              <a:buNone/>
              <a:defRPr sz="4800"/>
            </a:lvl3pPr>
            <a:lvl4pPr marL="2746874" indent="0">
              <a:buNone/>
              <a:defRPr sz="3900"/>
            </a:lvl4pPr>
            <a:lvl5pPr marL="3662499" indent="0">
              <a:buNone/>
              <a:defRPr sz="3900"/>
            </a:lvl5pPr>
            <a:lvl6pPr marL="4578122" indent="0">
              <a:buNone/>
              <a:defRPr sz="3900"/>
            </a:lvl6pPr>
            <a:lvl7pPr marL="5493747" indent="0">
              <a:buNone/>
              <a:defRPr sz="3900"/>
            </a:lvl7pPr>
            <a:lvl8pPr marL="6409374" indent="0">
              <a:buNone/>
              <a:defRPr sz="3900"/>
            </a:lvl8pPr>
            <a:lvl9pPr marL="7324997" indent="0">
              <a:buNone/>
              <a:defRPr sz="39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3592043" y="10758282"/>
            <a:ext cx="10995660" cy="1613264"/>
          </a:xfrm>
        </p:spPr>
        <p:txBody>
          <a:bodyPr/>
          <a:lstStyle>
            <a:lvl1pPr marL="0" indent="0">
              <a:buNone/>
              <a:defRPr sz="2800"/>
            </a:lvl1pPr>
            <a:lvl2pPr marL="915623" indent="0">
              <a:buNone/>
              <a:defRPr sz="2400"/>
            </a:lvl2pPr>
            <a:lvl3pPr marL="1831252" indent="0">
              <a:buNone/>
              <a:defRPr sz="2000"/>
            </a:lvl3pPr>
            <a:lvl4pPr marL="2746874" indent="0">
              <a:buNone/>
              <a:defRPr sz="1800"/>
            </a:lvl4pPr>
            <a:lvl5pPr marL="3662499" indent="0">
              <a:buNone/>
              <a:defRPr sz="1800"/>
            </a:lvl5pPr>
            <a:lvl6pPr marL="4578122" indent="0">
              <a:buNone/>
              <a:defRPr sz="1800"/>
            </a:lvl6pPr>
            <a:lvl7pPr marL="5493747" indent="0">
              <a:buNone/>
              <a:defRPr sz="1800"/>
            </a:lvl7pPr>
            <a:lvl8pPr marL="6409374" indent="0">
              <a:buNone/>
              <a:defRPr sz="1800"/>
            </a:lvl8pPr>
            <a:lvl9pPr marL="7324997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4A72F-5940-4761-B581-143969BDF391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65918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kemikalieinspektionen.s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5988" y="550863"/>
            <a:ext cx="16494125" cy="229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3206750"/>
            <a:ext cx="16494125" cy="907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 på bakgrundstexten</a:t>
            </a:r>
          </a:p>
          <a:p>
            <a:pPr lvl="1"/>
            <a:r>
              <a:rPr lang="sv-SE" altLang="sv-SE" dirty="0" smtClean="0"/>
              <a:t>Nivå två</a:t>
            </a:r>
          </a:p>
          <a:p>
            <a:pPr lvl="2"/>
            <a:r>
              <a:rPr lang="sv-SE" altLang="sv-SE" dirty="0" smtClean="0"/>
              <a:t>Nivå tre</a:t>
            </a:r>
          </a:p>
          <a:p>
            <a:pPr lvl="3"/>
            <a:r>
              <a:rPr lang="sv-SE" altLang="sv-SE" dirty="0" smtClean="0"/>
              <a:t>Nivå fyra</a:t>
            </a:r>
          </a:p>
          <a:p>
            <a:pPr lvl="4"/>
            <a:r>
              <a:rPr lang="sv-SE" altLang="sv-SE" dirty="0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12517438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>
              <a:defRPr/>
            </a:pPr>
            <a:endParaRPr lang="sv-SE" altLang="sv-S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33388" y="12517438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>
            <a:lvl1pPr algn="r">
              <a:defRPr sz="2800"/>
            </a:lvl1pPr>
          </a:lstStyle>
          <a:p>
            <a:pPr>
              <a:defRPr/>
            </a:pPr>
            <a:fld id="{A1F28FAA-F39F-4BAE-B803-CD283BF24F7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9600" y="12265200"/>
            <a:ext cx="2153041" cy="1170000"/>
          </a:xfrm>
          <a:prstGeom prst="rect">
            <a:avLst/>
          </a:prstGeom>
        </p:spPr>
      </p:pic>
      <p:pic>
        <p:nvPicPr>
          <p:cNvPr id="4" name="Bildobjekt 3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3039200"/>
            <a:ext cx="4680000" cy="396000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0" y="0"/>
            <a:ext cx="18326100" cy="1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6500" baseline="0">
          <a:solidFill>
            <a:srgbClr val="FF82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5pPr>
      <a:lvl6pPr marL="915623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6pPr>
      <a:lvl7pPr marL="1831252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7pPr>
      <a:lvl8pPr marL="2746874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8pPr>
      <a:lvl9pPr marL="3662499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9pPr>
    </p:titleStyle>
    <p:bodyStyle>
      <a:lvl1pPr marL="681038" indent="-685800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  <a:ea typeface="+mn-ea"/>
          <a:cs typeface="+mn-cs"/>
        </a:defRPr>
      </a:lvl1pPr>
      <a:lvl2pPr marL="1482725" indent="-571500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2pPr>
      <a:lvl3pPr marL="2284413" indent="-455613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</a:defRPr>
      </a:lvl3pPr>
      <a:lvl4pPr marL="3198813" indent="-455613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4pPr>
      <a:lvl5pPr marL="4114800" indent="-455613" algn="l" rtl="0" eaLnBrk="1" fontAlgn="base" hangingPunct="1">
        <a:spcBef>
          <a:spcPct val="20000"/>
        </a:spcBef>
        <a:spcAft>
          <a:spcPct val="0"/>
        </a:spcAft>
        <a:buChar char="»"/>
        <a:defRPr sz="3900" baseline="0">
          <a:solidFill>
            <a:srgbClr val="000000"/>
          </a:solidFill>
          <a:latin typeface="+mn-lt"/>
        </a:defRPr>
      </a:lvl5pPr>
      <a:lvl6pPr marL="5035939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6pPr>
      <a:lvl7pPr marL="5951559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7pPr>
      <a:lvl8pPr marL="6867184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8pPr>
      <a:lvl9pPr marL="7782808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915623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831252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3pPr>
      <a:lvl4pPr marL="2746874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662499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578122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493747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409374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324997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tm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4775" y="4270375"/>
            <a:ext cx="15576550" cy="2947988"/>
          </a:xfrm>
        </p:spPr>
        <p:txBody>
          <a:bodyPr/>
          <a:lstStyle/>
          <a:p>
            <a:pPr defTabSz="1827213"/>
            <a:r>
              <a:rPr lang="sv-SE" altLang="sv-SE" dirty="0" err="1" smtClean="0"/>
              <a:t>Introduction</a:t>
            </a:r>
            <a:r>
              <a:rPr lang="sv-SE" altLang="sv-SE" dirty="0" smtClean="0"/>
              <a:t> to </a:t>
            </a:r>
            <a:r>
              <a:rPr lang="sv-SE" altLang="sv-SE" dirty="0" err="1" smtClean="0"/>
              <a:t>exercise</a:t>
            </a:r>
            <a:r>
              <a:rPr lang="sv-SE" altLang="sv-SE" dirty="0" smtClean="0"/>
              <a:t>/</a:t>
            </a:r>
            <a:r>
              <a:rPr lang="sv-SE" altLang="sv-SE" dirty="0" err="1" smtClean="0"/>
              <a:t>discussion</a:t>
            </a:r>
            <a:r>
              <a:rPr lang="sv-SE" altLang="sv-SE" smtClean="0"/>
              <a:t> on </a:t>
            </a:r>
            <a:r>
              <a:rPr lang="sv-SE" altLang="sv-SE" dirty="0" err="1" smtClean="0"/>
              <a:t>aquatic</a:t>
            </a:r>
            <a:r>
              <a:rPr lang="sv-SE" altLang="sv-SE" dirty="0" smtClean="0"/>
              <a:t> risk </a:t>
            </a:r>
            <a:r>
              <a:rPr lang="sv-SE" altLang="sv-SE" dirty="0" err="1" smtClean="0"/>
              <a:t>assessment</a:t>
            </a:r>
            <a:endParaRPr lang="sv-SE" altLang="sv-SE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7963" y="7788275"/>
            <a:ext cx="12830175" cy="3513138"/>
          </a:xfrm>
        </p:spPr>
        <p:txBody>
          <a:bodyPr/>
          <a:lstStyle/>
          <a:p>
            <a:pPr defTabSz="1827213"/>
            <a:r>
              <a:rPr lang="sv-SE" altLang="sv-SE" sz="3600" dirty="0" smtClean="0"/>
              <a:t>Brasilia </a:t>
            </a:r>
            <a:r>
              <a:rPr lang="sv-SE" altLang="sv-SE" sz="3600" dirty="0" err="1" smtClean="0"/>
              <a:t>March</a:t>
            </a:r>
            <a:r>
              <a:rPr lang="sv-SE" altLang="sv-SE" sz="3600" dirty="0" smtClean="0"/>
              <a:t> 2016</a:t>
            </a:r>
          </a:p>
          <a:p>
            <a:pPr defTabSz="1827213"/>
            <a:r>
              <a:rPr lang="sv-SE" altLang="sv-SE" sz="3600" dirty="0" smtClean="0"/>
              <a:t>Lilian Törnqvist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Table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toxicity</a:t>
            </a:r>
            <a:r>
              <a:rPr lang="sv-SE" dirty="0" smtClean="0"/>
              <a:t> data</a:t>
            </a:r>
            <a:endParaRPr lang="en-US" dirty="0"/>
          </a:p>
        </p:txBody>
      </p:sp>
      <p:graphicFrame>
        <p:nvGraphicFramePr>
          <p:cNvPr id="4" name="Platshållare för innehåll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07562"/>
              </p:ext>
            </p:extLst>
          </p:nvPr>
        </p:nvGraphicFramePr>
        <p:xfrm>
          <a:off x="1746226" y="3560713"/>
          <a:ext cx="5609311" cy="590465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20969"/>
                <a:gridCol w="2688342"/>
              </a:tblGrid>
              <a:tr h="1180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Organism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Acute </a:t>
                      </a:r>
                      <a:r>
                        <a:rPr lang="en-US" sz="2800" dirty="0" smtClean="0">
                          <a:effectLst/>
                        </a:rPr>
                        <a:t>toxicity</a:t>
                      </a:r>
                      <a:endParaRPr lang="en-US" sz="280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1180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Earthworm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1831252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0.19 mg/kg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</a:tr>
              <a:tr h="1180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Fish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1831252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630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µg/L</a:t>
                      </a:r>
                      <a:b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(0.63 mg/L)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180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Algae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1831252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µg/L</a:t>
                      </a:r>
                      <a:b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(0.017 mg/L)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180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Aquatic invertebrates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1831252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&gt;100 000 µg/L</a:t>
                      </a:r>
                      <a:b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&gt;100 mg/L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426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Risk </a:t>
            </a:r>
            <a:r>
              <a:rPr lang="sv-SE" dirty="0" err="1" smtClean="0"/>
              <a:t>assessment</a:t>
            </a:r>
            <a:r>
              <a:rPr lang="sv-SE" dirty="0" smtClean="0"/>
              <a:t> </a:t>
            </a:r>
            <a:r>
              <a:rPr lang="sv-SE" sz="4800" dirty="0" smtClean="0"/>
              <a:t>(EU Plant </a:t>
            </a:r>
            <a:r>
              <a:rPr lang="sv-SE" sz="4800" dirty="0" err="1" smtClean="0"/>
              <a:t>Protection</a:t>
            </a:r>
            <a:r>
              <a:rPr lang="sv-SE" sz="4800" dirty="0" smtClean="0"/>
              <a:t> Products)</a:t>
            </a:r>
            <a:endParaRPr lang="en-US" sz="4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64313" y="6780213"/>
            <a:ext cx="18326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642704"/>
              </p:ext>
            </p:extLst>
          </p:nvPr>
        </p:nvGraphicFramePr>
        <p:xfrm>
          <a:off x="1314178" y="2840633"/>
          <a:ext cx="7908586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6" name="Equation" r:id="rId3" imgW="2273300" imgH="393700" progId="Equation.3">
                  <p:embed/>
                </p:oleObj>
              </mc:Choice>
              <mc:Fallback>
                <p:oleObj name="Equation" r:id="rId3" imgW="2273300" imgH="3937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4178" y="2840633"/>
                        <a:ext cx="7908586" cy="13681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564313" y="7627938"/>
            <a:ext cx="18326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dirty="0" smtClean="0"/>
          </a:p>
          <a:p>
            <a:pPr marL="0" indent="0">
              <a:buNone/>
            </a:pPr>
            <a:endParaRPr lang="sv-SE" dirty="0"/>
          </a:p>
          <a:p>
            <a:endParaRPr lang="sv-SE" dirty="0" smtClean="0"/>
          </a:p>
          <a:p>
            <a:endParaRPr lang="en-US" dirty="0"/>
          </a:p>
        </p:txBody>
      </p:sp>
      <p:graphicFrame>
        <p:nvGraphicFramePr>
          <p:cNvPr id="8" name="Platshållare för innehåll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577112"/>
              </p:ext>
            </p:extLst>
          </p:nvPr>
        </p:nvGraphicFramePr>
        <p:xfrm>
          <a:off x="1530202" y="6153001"/>
          <a:ext cx="10234009" cy="61959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20969"/>
                <a:gridCol w="2688342"/>
                <a:gridCol w="2396886"/>
                <a:gridCol w="2227812"/>
              </a:tblGrid>
              <a:tr h="1180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Organism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Acute </a:t>
                      </a:r>
                      <a:r>
                        <a:rPr lang="en-US" sz="2800" dirty="0" smtClean="0">
                          <a:effectLst/>
                        </a:rPr>
                        <a:t>toxicity</a:t>
                      </a:r>
                      <a:endParaRPr lang="en-US" sz="28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PEC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</a:t>
                      </a:r>
                      <a:endParaRPr lang="en-US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180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Earthworm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1831252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0.19 mg/kg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0.84 mg/kg 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0.23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180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Fish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1831252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630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µg/L</a:t>
                      </a:r>
                      <a:b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(0.63 mg/L)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r>
                        <a:rPr lang="en-US" sz="2800" dirty="0" smtClean="0">
                          <a:effectLst/>
                        </a:rPr>
                        <a:t>10.47 µg/L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5,86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180931">
                <a:tc>
                  <a:txBody>
                    <a:bodyPr/>
                    <a:lstStyle/>
                    <a:p>
                      <a:pPr marL="0" marR="0" indent="0" algn="l" defTabSz="1831252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Aquatic</a:t>
                      </a:r>
                      <a:endParaRPr lang="en-US" sz="2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 invertebrates</a:t>
                      </a:r>
                      <a:endParaRPr lang="en-US" sz="2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1831252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µg/L</a:t>
                      </a:r>
                      <a:b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(0.017 mg/L)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831252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r>
                        <a:rPr lang="en-US" sz="2800" dirty="0" smtClean="0">
                          <a:effectLst/>
                        </a:rPr>
                        <a:t>10.47 µg/L</a:t>
                      </a:r>
                      <a:endParaRPr lang="en-US" sz="2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1.63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180931">
                <a:tc>
                  <a:txBody>
                    <a:bodyPr/>
                    <a:lstStyle/>
                    <a:p>
                      <a:pPr marL="0" marR="0" indent="0" algn="l" defTabSz="1831252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Algae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1831252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&gt;100 000 µg/L</a:t>
                      </a:r>
                      <a:b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&gt;100 mg/L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831252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10.47 µg/L</a:t>
                      </a:r>
                      <a:endParaRPr lang="en-US" sz="2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</a:t>
                      </a:r>
                      <a:r>
                        <a:rPr lang="sv-SE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551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extruta 8"/>
          <p:cNvSpPr txBox="1"/>
          <p:nvPr/>
        </p:nvSpPr>
        <p:spPr>
          <a:xfrm>
            <a:off x="1602210" y="4712841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200" dirty="0" smtClean="0"/>
              <a:t>TER </a:t>
            </a:r>
            <a:r>
              <a:rPr lang="sv-SE" sz="3200" dirty="0"/>
              <a:t>&lt;</a:t>
            </a:r>
            <a:r>
              <a:rPr lang="sv-SE" sz="3200" dirty="0" smtClean="0"/>
              <a:t> Trigger = </a:t>
            </a:r>
            <a:r>
              <a:rPr lang="sv-SE" sz="3200" dirty="0" smtClean="0">
                <a:solidFill>
                  <a:srgbClr val="FF0000"/>
                </a:solidFill>
              </a:rPr>
              <a:t>RISK</a:t>
            </a:r>
            <a:r>
              <a:rPr lang="sv-SE" sz="3200" dirty="0" smtClean="0"/>
              <a:t> </a:t>
            </a:r>
            <a:endParaRPr lang="en-US" sz="3200" dirty="0"/>
          </a:p>
        </p:txBody>
      </p:sp>
      <p:graphicFrame>
        <p:nvGraphicFramePr>
          <p:cNvPr id="4" name="Tabel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049921"/>
              </p:ext>
            </p:extLst>
          </p:nvPr>
        </p:nvGraphicFramePr>
        <p:xfrm>
          <a:off x="11755338" y="6153001"/>
          <a:ext cx="2227812" cy="61279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27812"/>
              </a:tblGrid>
              <a:tr h="1225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 trigger</a:t>
                      </a:r>
                      <a:endParaRPr lang="en-US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225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225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225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225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0" name="Tabell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646449"/>
              </p:ext>
            </p:extLst>
          </p:nvPr>
        </p:nvGraphicFramePr>
        <p:xfrm>
          <a:off x="13987586" y="6153001"/>
          <a:ext cx="2227812" cy="61279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27812"/>
              </a:tblGrid>
              <a:tr h="1225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Risk</a:t>
                      </a:r>
                      <a:endParaRPr lang="en-US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225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v-SE" sz="2800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28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225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800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28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225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800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28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225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800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28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54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1. </a:t>
            </a:r>
            <a:r>
              <a:rPr lang="sv-SE" dirty="0" err="1" smtClean="0"/>
              <a:t>Use</a:t>
            </a:r>
            <a:r>
              <a:rPr lang="sv-SE" smtClean="0"/>
              <a:t> an </a:t>
            </a:r>
            <a:r>
              <a:rPr lang="sv-SE" dirty="0" err="1" smtClean="0"/>
              <a:t>example</a:t>
            </a:r>
            <a:r>
              <a:rPr lang="sv-SE" dirty="0" smtClean="0"/>
              <a:t> </a:t>
            </a:r>
            <a:r>
              <a:rPr lang="sv-SE" dirty="0" err="1" smtClean="0"/>
              <a:t>product</a:t>
            </a:r>
            <a:r>
              <a:rPr lang="sv-SE" dirty="0" smtClean="0"/>
              <a:t> and the EFSA </a:t>
            </a:r>
            <a:r>
              <a:rPr lang="sv-SE" dirty="0" err="1" smtClean="0"/>
              <a:t>conclusion</a:t>
            </a:r>
            <a:r>
              <a:rPr lang="sv-SE" dirty="0" smtClean="0"/>
              <a:t> </a:t>
            </a:r>
            <a:r>
              <a:rPr lang="sv-SE" dirty="0" err="1" smtClean="0"/>
              <a:t>report</a:t>
            </a:r>
            <a:endParaRPr lang="en-US" dirty="0"/>
          </a:p>
        </p:txBody>
      </p:sp>
      <p:graphicFrame>
        <p:nvGraphicFramePr>
          <p:cNvPr id="7" name="Platshållare för innehåll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9206763"/>
              </p:ext>
            </p:extLst>
          </p:nvPr>
        </p:nvGraphicFramePr>
        <p:xfrm>
          <a:off x="1746226" y="3560713"/>
          <a:ext cx="12889432" cy="472142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200800"/>
                <a:gridCol w="5688632"/>
              </a:tblGrid>
              <a:tr h="749741">
                <a:tc>
                  <a:txBody>
                    <a:bodyPr/>
                    <a:lstStyle/>
                    <a:p>
                      <a:pPr marL="0" marR="0" indent="0" algn="l" defTabSz="1831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2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</a:t>
                      </a:r>
                      <a:endParaRPr lang="en-US" sz="2800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1831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Super plus</a:t>
                      </a:r>
                      <a:endParaRPr lang="en-US" sz="2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1831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569">
                <a:tc>
                  <a:txBody>
                    <a:bodyPr/>
                    <a:lstStyle/>
                    <a:p>
                      <a:pPr marL="0" marR="0" indent="0" algn="l" defTabSz="1831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Active substance</a:t>
                      </a:r>
                      <a:endParaRPr lang="en-US" sz="2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1831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err="1" smtClean="0">
                          <a:effectLst/>
                        </a:rPr>
                        <a:t>Methomyl</a:t>
                      </a:r>
                      <a:endParaRPr lang="en-US" sz="2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5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Concentration of active substance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200 g/L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5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Intended use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Tomatoes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5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Application rate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400 g </a:t>
                      </a:r>
                      <a:r>
                        <a:rPr lang="en-US" sz="2800" dirty="0" err="1">
                          <a:effectLst/>
                        </a:rPr>
                        <a:t>a.s</a:t>
                      </a:r>
                      <a:r>
                        <a:rPr lang="en-US" sz="2800" dirty="0">
                          <a:effectLst/>
                        </a:rPr>
                        <a:t>./ha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5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Number of applications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5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Interval between applications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14 days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5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Application method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Sprayer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09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acute toxicology to earthworms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EFSA conclusion report at point ”Effects on earth worms (Annex IIA points 8.4 and 8.5) in the ”end point list”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90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2</a:t>
            </a:r>
            <a:r>
              <a:rPr lang="sv-SE" dirty="0" smtClean="0"/>
              <a:t>. </a:t>
            </a:r>
            <a:r>
              <a:rPr lang="sv-SE" dirty="0" err="1" smtClean="0"/>
              <a:t>Find</a:t>
            </a:r>
            <a:r>
              <a:rPr lang="sv-SE" dirty="0" smtClean="0"/>
              <a:t> </a:t>
            </a:r>
            <a:r>
              <a:rPr lang="sv-SE" dirty="0" err="1" smtClean="0"/>
              <a:t>acute</a:t>
            </a:r>
            <a:r>
              <a:rPr lang="sv-SE" dirty="0" smtClean="0"/>
              <a:t> </a:t>
            </a:r>
            <a:r>
              <a:rPr lang="sv-SE" dirty="0" err="1" smtClean="0"/>
              <a:t>toxicity</a:t>
            </a:r>
            <a:r>
              <a:rPr lang="sv-SE" dirty="0" smtClean="0"/>
              <a:t> to </a:t>
            </a:r>
            <a:r>
              <a:rPr lang="sv-SE" dirty="0" err="1" smtClean="0"/>
              <a:t>earthworms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9" t="9876" r="25693" b="12594"/>
          <a:stretch/>
        </p:blipFill>
        <p:spPr bwMode="auto">
          <a:xfrm>
            <a:off x="4912327" y="3704728"/>
            <a:ext cx="7781366" cy="74586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Ellips 3"/>
          <p:cNvSpPr/>
          <p:nvPr/>
        </p:nvSpPr>
        <p:spPr>
          <a:xfrm>
            <a:off x="9595098" y="4640833"/>
            <a:ext cx="2470524" cy="1094874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5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Find</a:t>
            </a:r>
            <a:r>
              <a:rPr lang="sv-SE" dirty="0" smtClean="0"/>
              <a:t> </a:t>
            </a:r>
            <a:r>
              <a:rPr lang="sv-SE" dirty="0" err="1" smtClean="0"/>
              <a:t>acute</a:t>
            </a:r>
            <a:r>
              <a:rPr lang="sv-SE" dirty="0" smtClean="0"/>
              <a:t> </a:t>
            </a:r>
            <a:r>
              <a:rPr lang="sv-SE" dirty="0" err="1" smtClean="0"/>
              <a:t>toxicity</a:t>
            </a:r>
            <a:r>
              <a:rPr lang="sv-SE" dirty="0" smtClean="0"/>
              <a:t> to </a:t>
            </a:r>
            <a:r>
              <a:rPr lang="sv-SE" dirty="0" err="1" smtClean="0"/>
              <a:t>aquatic</a:t>
            </a:r>
            <a:r>
              <a:rPr lang="sv-SE" dirty="0" smtClean="0"/>
              <a:t> organisms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EFSA conclusion report at point ”toxicity data for aquatic species (most sensitive species for each group) Annex IIA point 8.2 Annex IIIA point 10.2) in the “end point list”.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1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2</a:t>
            </a:r>
            <a:r>
              <a:rPr lang="sv-SE" dirty="0" smtClean="0"/>
              <a:t>. </a:t>
            </a:r>
            <a:r>
              <a:rPr lang="sv-SE" dirty="0" err="1" smtClean="0"/>
              <a:t>Find</a:t>
            </a:r>
            <a:r>
              <a:rPr lang="sv-SE" dirty="0" smtClean="0"/>
              <a:t> </a:t>
            </a:r>
            <a:r>
              <a:rPr lang="sv-SE" dirty="0" err="1" smtClean="0"/>
              <a:t>acute</a:t>
            </a:r>
            <a:r>
              <a:rPr lang="sv-SE" dirty="0" smtClean="0"/>
              <a:t> </a:t>
            </a:r>
            <a:r>
              <a:rPr lang="sv-SE" dirty="0" err="1" smtClean="0"/>
              <a:t>toxicity</a:t>
            </a:r>
            <a:r>
              <a:rPr lang="sv-SE" dirty="0" smtClean="0"/>
              <a:t> </a:t>
            </a:r>
            <a:r>
              <a:rPr lang="sv-SE" dirty="0" err="1" smtClean="0"/>
              <a:t>aquatic</a:t>
            </a:r>
            <a:r>
              <a:rPr lang="sv-SE" dirty="0" smtClean="0"/>
              <a:t> organisms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8" t="9316" r="26813"/>
          <a:stretch/>
        </p:blipFill>
        <p:spPr bwMode="auto">
          <a:xfrm>
            <a:off x="954138" y="3344689"/>
            <a:ext cx="7620000" cy="87240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Ellips 3"/>
          <p:cNvSpPr/>
          <p:nvPr/>
        </p:nvSpPr>
        <p:spPr>
          <a:xfrm>
            <a:off x="5418634" y="5144889"/>
            <a:ext cx="2470524" cy="720080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lips 6"/>
          <p:cNvSpPr/>
          <p:nvPr/>
        </p:nvSpPr>
        <p:spPr>
          <a:xfrm>
            <a:off x="5565767" y="7706719"/>
            <a:ext cx="2470524" cy="720080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8" t="9316" r="25916" b="46886"/>
          <a:stretch/>
        </p:blipFill>
        <p:spPr bwMode="auto">
          <a:xfrm>
            <a:off x="9135035" y="5065059"/>
            <a:ext cx="7763435" cy="421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lips 8"/>
          <p:cNvSpPr/>
          <p:nvPr/>
        </p:nvSpPr>
        <p:spPr>
          <a:xfrm>
            <a:off x="13483530" y="7017097"/>
            <a:ext cx="2470524" cy="514708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83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Calculate</a:t>
            </a:r>
            <a:r>
              <a:rPr lang="sv-SE" dirty="0" smtClean="0"/>
              <a:t> PEC (</a:t>
            </a:r>
            <a:r>
              <a:rPr lang="sv-SE" dirty="0" err="1" smtClean="0"/>
              <a:t>soil</a:t>
            </a:r>
            <a:r>
              <a:rPr lang="sv-SE" dirty="0"/>
              <a:t>)</a:t>
            </a:r>
            <a:endParaRPr lang="en-US" baseline="-250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25" r="55114" b="41987"/>
          <a:stretch/>
        </p:blipFill>
        <p:spPr bwMode="auto">
          <a:xfrm>
            <a:off x="4050482" y="4205359"/>
            <a:ext cx="8784976" cy="51880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Ellips 4"/>
          <p:cNvSpPr/>
          <p:nvPr/>
        </p:nvSpPr>
        <p:spPr>
          <a:xfrm>
            <a:off x="10567818" y="7580156"/>
            <a:ext cx="2113731" cy="647400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llips 5"/>
          <p:cNvSpPr/>
          <p:nvPr/>
        </p:nvSpPr>
        <p:spPr>
          <a:xfrm>
            <a:off x="5988068" y="4713098"/>
            <a:ext cx="880721" cy="1202315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lips 6"/>
          <p:cNvSpPr/>
          <p:nvPr/>
        </p:nvSpPr>
        <p:spPr>
          <a:xfrm>
            <a:off x="6868789" y="6139930"/>
            <a:ext cx="968793" cy="601157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llips 8"/>
          <p:cNvSpPr/>
          <p:nvPr/>
        </p:nvSpPr>
        <p:spPr>
          <a:xfrm>
            <a:off x="9235058" y="4713097"/>
            <a:ext cx="1080120" cy="1202315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95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Calculate</a:t>
            </a:r>
            <a:r>
              <a:rPr lang="sv-SE" dirty="0" smtClean="0"/>
              <a:t> PEC (</a:t>
            </a:r>
            <a:r>
              <a:rPr lang="sv-SE" dirty="0" err="1" smtClean="0"/>
              <a:t>surface</a:t>
            </a:r>
            <a:r>
              <a:rPr lang="sv-SE" dirty="0" smtClean="0"/>
              <a:t> </a:t>
            </a:r>
            <a:r>
              <a:rPr lang="sv-SE" dirty="0" err="1" smtClean="0"/>
              <a:t>water</a:t>
            </a:r>
            <a:r>
              <a:rPr lang="sv-SE" dirty="0" smtClean="0"/>
              <a:t>)</a:t>
            </a:r>
            <a:endParaRPr lang="en-US" baseline="-25000" dirty="0"/>
          </a:p>
        </p:txBody>
      </p:sp>
      <p:sp>
        <p:nvSpPr>
          <p:cNvPr id="10" name="Ellips 9"/>
          <p:cNvSpPr/>
          <p:nvPr/>
        </p:nvSpPr>
        <p:spPr>
          <a:xfrm>
            <a:off x="8731002" y="7522352"/>
            <a:ext cx="1512168" cy="504056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 10"/>
          <p:cNvSpPr/>
          <p:nvPr/>
        </p:nvSpPr>
        <p:spPr>
          <a:xfrm>
            <a:off x="3114378" y="4471357"/>
            <a:ext cx="1512168" cy="504056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 11"/>
          <p:cNvSpPr/>
          <p:nvPr/>
        </p:nvSpPr>
        <p:spPr>
          <a:xfrm>
            <a:off x="3993858" y="5551477"/>
            <a:ext cx="1512168" cy="504056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Butto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7225" y="6638925"/>
            <a:ext cx="981075" cy="180975"/>
          </a:xfrm>
          <a:prstGeom prst="rect">
            <a:avLst/>
          </a:prstGeom>
        </p:spPr>
      </p:pic>
      <p:pic>
        <p:nvPicPr>
          <p:cNvPr id="13" name="Butto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7225" y="6819900"/>
            <a:ext cx="981075" cy="180975"/>
          </a:xfrm>
          <a:prstGeom prst="rect">
            <a:avLst/>
          </a:prstGeom>
        </p:spPr>
      </p:pic>
      <p:pic>
        <p:nvPicPr>
          <p:cNvPr id="14" name="Butto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7225" y="7000875"/>
            <a:ext cx="981075" cy="180975"/>
          </a:xfrm>
          <a:prstGeom prst="rect">
            <a:avLst/>
          </a:prstGeom>
        </p:spPr>
      </p:pic>
      <p:pic>
        <p:nvPicPr>
          <p:cNvPr id="15" name="Butto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17225" y="7181850"/>
            <a:ext cx="981075" cy="180975"/>
          </a:xfrm>
          <a:prstGeom prst="rect">
            <a:avLst/>
          </a:prstGeom>
        </p:spPr>
      </p:pic>
      <p:pic>
        <p:nvPicPr>
          <p:cNvPr id="16" name="Butto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17225" y="7362825"/>
            <a:ext cx="981075" cy="180975"/>
          </a:xfrm>
          <a:prstGeom prst="rect">
            <a:avLst/>
          </a:prstGeom>
        </p:spPr>
      </p:pic>
      <p:pic>
        <p:nvPicPr>
          <p:cNvPr id="17" name="Butto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17225" y="7543800"/>
            <a:ext cx="981075" cy="180975"/>
          </a:xfrm>
          <a:prstGeom prst="rect">
            <a:avLst/>
          </a:prstGeom>
        </p:spPr>
      </p:pic>
      <p:pic>
        <p:nvPicPr>
          <p:cNvPr id="18" name="Butto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17225" y="8086725"/>
            <a:ext cx="981075" cy="180975"/>
          </a:xfrm>
          <a:prstGeom prst="rect">
            <a:avLst/>
          </a:prstGeom>
        </p:spPr>
      </p:pic>
      <p:pic>
        <p:nvPicPr>
          <p:cNvPr id="19" name="Button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17225" y="8267700"/>
            <a:ext cx="981075" cy="180975"/>
          </a:xfrm>
          <a:prstGeom prst="rect">
            <a:avLst/>
          </a:prstGeom>
        </p:spPr>
      </p:pic>
      <p:pic>
        <p:nvPicPr>
          <p:cNvPr id="20" name="Button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17225" y="8810625"/>
            <a:ext cx="981075" cy="180975"/>
          </a:xfrm>
          <a:prstGeom prst="rect">
            <a:avLst/>
          </a:prstGeom>
        </p:spPr>
      </p:pic>
      <p:pic>
        <p:nvPicPr>
          <p:cNvPr id="21" name="Button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817225" y="8448675"/>
            <a:ext cx="981075" cy="180975"/>
          </a:xfrm>
          <a:prstGeom prst="rect">
            <a:avLst/>
          </a:prstGeom>
        </p:spPr>
      </p:pic>
      <p:pic>
        <p:nvPicPr>
          <p:cNvPr id="8203" name="Picture 11" descr="1st order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5610225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1.5 or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5610225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2nd ord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5610225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root 1st order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5610225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7" name="Picture 15" descr="root 1.5 order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5610225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8" name="Picture 16" descr="root 2nd order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5610225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9" name="Picture 17" descr="soil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5610225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0" name="Picture 18" descr="water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5610225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1" name="Picture 19" descr="sediment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5610225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2" name="Picture 20" descr="COPY TABLE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5610225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Butto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5289" y="6529733"/>
            <a:ext cx="1573011" cy="290167"/>
          </a:xfrm>
          <a:prstGeom prst="rect">
            <a:avLst/>
          </a:prstGeom>
        </p:spPr>
      </p:pic>
      <p:pic>
        <p:nvPicPr>
          <p:cNvPr id="33" name="Butto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5289" y="6891683"/>
            <a:ext cx="1573011" cy="290167"/>
          </a:xfrm>
          <a:prstGeom prst="rect">
            <a:avLst/>
          </a:prstGeom>
        </p:spPr>
      </p:pic>
      <p:pic>
        <p:nvPicPr>
          <p:cNvPr id="34" name="Butto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5289" y="7072658"/>
            <a:ext cx="1573011" cy="290167"/>
          </a:xfrm>
          <a:prstGeom prst="rect">
            <a:avLst/>
          </a:prstGeom>
        </p:spPr>
      </p:pic>
      <p:pic>
        <p:nvPicPr>
          <p:cNvPr id="35" name="Butto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25289" y="7253633"/>
            <a:ext cx="1573011" cy="290167"/>
          </a:xfrm>
          <a:prstGeom prst="rect">
            <a:avLst/>
          </a:prstGeom>
        </p:spPr>
      </p:pic>
      <p:pic>
        <p:nvPicPr>
          <p:cNvPr id="36" name="Butto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25289" y="7434608"/>
            <a:ext cx="1573011" cy="290167"/>
          </a:xfrm>
          <a:prstGeom prst="rect">
            <a:avLst/>
          </a:prstGeom>
        </p:spPr>
      </p:pic>
      <p:pic>
        <p:nvPicPr>
          <p:cNvPr id="37" name="Butto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25289" y="7977533"/>
            <a:ext cx="1573011" cy="290167"/>
          </a:xfrm>
          <a:prstGeom prst="rect">
            <a:avLst/>
          </a:prstGeom>
        </p:spPr>
      </p:pic>
      <p:pic>
        <p:nvPicPr>
          <p:cNvPr id="38" name="Button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25289" y="8158508"/>
            <a:ext cx="1573011" cy="290167"/>
          </a:xfrm>
          <a:prstGeom prst="rect">
            <a:avLst/>
          </a:prstGeom>
        </p:spPr>
      </p:pic>
      <p:pic>
        <p:nvPicPr>
          <p:cNvPr id="39" name="Button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25289" y="8701433"/>
            <a:ext cx="1573011" cy="290167"/>
          </a:xfrm>
          <a:prstGeom prst="rect">
            <a:avLst/>
          </a:prstGeom>
        </p:spPr>
      </p:pic>
      <p:pic>
        <p:nvPicPr>
          <p:cNvPr id="40" name="Button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25289" y="8339483"/>
            <a:ext cx="1573011" cy="290167"/>
          </a:xfrm>
          <a:prstGeom prst="rect">
            <a:avLst/>
          </a:prstGeom>
        </p:spPr>
      </p:pic>
      <p:pic>
        <p:nvPicPr>
          <p:cNvPr id="8223" name="Picture 31" descr="1st order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17" y="5495286"/>
            <a:ext cx="1588283" cy="30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4" name="Picture 32" descr="1.5 or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17" y="5495286"/>
            <a:ext cx="1588283" cy="30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5" name="Picture 33" descr="2nd ord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17" y="5495286"/>
            <a:ext cx="1588283" cy="30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6" name="Picture 34" descr="root 1st order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17" y="5495286"/>
            <a:ext cx="1588283" cy="30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7" name="Picture 35" descr="root 1.5 order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17" y="5495286"/>
            <a:ext cx="1588283" cy="30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8" name="Picture 36" descr="root 2nd order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17" y="5495286"/>
            <a:ext cx="1588283" cy="30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9" name="Picture 37" descr="soil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17" y="5495286"/>
            <a:ext cx="1588283" cy="30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30" name="Picture 38" descr="water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17" y="5495286"/>
            <a:ext cx="1588283" cy="30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31" name="Picture 39" descr="sediment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17" y="5495286"/>
            <a:ext cx="1588283" cy="30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32" name="Picture 40" descr="COPY TABLE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17" y="5495286"/>
            <a:ext cx="1588283" cy="30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latshållare för innehåll 7" descr="PEC calculation soil and surfacewater  [Kompatibilitetsläge] - Excel"/>
          <p:cNvPicPr>
            <a:picLocks noGrp="1" noChangeAspect="1"/>
          </p:cNvPicPr>
          <p:nvPr>
            <p:ph idx="1"/>
          </p:nvPr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43" r="41249"/>
          <a:stretch/>
        </p:blipFill>
        <p:spPr>
          <a:xfrm>
            <a:off x="2938128" y="2994744"/>
            <a:ext cx="11585747" cy="8445994"/>
          </a:xfrm>
        </p:spPr>
      </p:pic>
      <p:sp>
        <p:nvSpPr>
          <p:cNvPr id="22" name="Ellips 21"/>
          <p:cNvSpPr/>
          <p:nvPr/>
        </p:nvSpPr>
        <p:spPr>
          <a:xfrm>
            <a:off x="5360432" y="4425904"/>
            <a:ext cx="1282338" cy="8145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Ellips 23"/>
          <p:cNvSpPr/>
          <p:nvPr/>
        </p:nvSpPr>
        <p:spPr>
          <a:xfrm>
            <a:off x="11747154" y="8143744"/>
            <a:ext cx="1253182" cy="3619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Ellips 24"/>
          <p:cNvSpPr/>
          <p:nvPr/>
        </p:nvSpPr>
        <p:spPr>
          <a:xfrm>
            <a:off x="6419594" y="6088246"/>
            <a:ext cx="1080120" cy="5833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Ellips 25"/>
          <p:cNvSpPr/>
          <p:nvPr/>
        </p:nvSpPr>
        <p:spPr>
          <a:xfrm>
            <a:off x="9523090" y="4471357"/>
            <a:ext cx="1294135" cy="10239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8243" name="Picture 51" descr="1st order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44" name="Picture 52" descr="1.5 or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45" name="Picture 53" descr="2nd ord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46" name="Picture 54" descr="root 1st order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47" name="Picture 55" descr="root 1.5 order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48" name="Picture 56" descr="root 2nd order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49" name="Picture 57" descr="soil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50" name="Picture 58" descr="water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51" name="Picture 59" descr="sediment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52" name="Picture 60" descr="COPY TABLE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43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Predicted</a:t>
            </a:r>
            <a:r>
              <a:rPr lang="sv-SE" dirty="0" smtClean="0"/>
              <a:t> </a:t>
            </a:r>
            <a:r>
              <a:rPr lang="sv-SE" dirty="0" err="1" smtClean="0"/>
              <a:t>Environmental</a:t>
            </a:r>
            <a:r>
              <a:rPr lang="sv-SE" dirty="0" smtClean="0"/>
              <a:t> </a:t>
            </a:r>
            <a:r>
              <a:rPr lang="sv-SE" dirty="0" err="1" smtClean="0"/>
              <a:t>Concentation</a:t>
            </a:r>
            <a:r>
              <a:rPr lang="sv-SE" dirty="0" smtClean="0"/>
              <a:t> (PEC)</a:t>
            </a:r>
            <a:endParaRPr lang="en-US" dirty="0"/>
          </a:p>
        </p:txBody>
      </p:sp>
      <p:graphicFrame>
        <p:nvGraphicFramePr>
          <p:cNvPr id="4" name="Platshållare för innehåll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1917388"/>
              </p:ext>
            </p:extLst>
          </p:nvPr>
        </p:nvGraphicFramePr>
        <p:xfrm>
          <a:off x="1746226" y="3560713"/>
          <a:ext cx="8006197" cy="590465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20969"/>
                <a:gridCol w="2688342"/>
                <a:gridCol w="2396886"/>
              </a:tblGrid>
              <a:tr h="1180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Organism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Acute </a:t>
                      </a:r>
                      <a:r>
                        <a:rPr lang="en-US" sz="2800" dirty="0" smtClean="0">
                          <a:effectLst/>
                        </a:rPr>
                        <a:t>toxicity</a:t>
                      </a:r>
                      <a:endParaRPr lang="en-US" sz="28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PEC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80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Earthworm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1831252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0.19 mg/kg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0.84 mg/kg 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180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Fish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1831252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630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µg/L</a:t>
                      </a:r>
                      <a:b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(0.63 mg/L)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10.47</a:t>
                      </a:r>
                      <a:r>
                        <a:rPr lang="en-US" sz="2800" dirty="0">
                          <a:effectLst/>
                        </a:rPr>
                        <a:t> </a:t>
                      </a:r>
                      <a:r>
                        <a:rPr lang="en-US" sz="2800" dirty="0" smtClean="0">
                          <a:effectLst/>
                        </a:rPr>
                        <a:t> µg/L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80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Algae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1831252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µg/L</a:t>
                      </a:r>
                      <a:b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(0.017 mg/L)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831252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r>
                        <a:rPr lang="en-US" sz="2800" dirty="0" smtClean="0">
                          <a:effectLst/>
                        </a:rPr>
                        <a:t>10.47 µg/L</a:t>
                      </a:r>
                      <a:endParaRPr lang="en-US" sz="2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80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Aquatic invertebrates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1831252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&gt;100 000 µg/L</a:t>
                      </a:r>
                      <a:br>
                        <a:rPr lang="sv-SE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&gt;100 mg/L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831252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10.47 µg/L</a:t>
                      </a:r>
                      <a:endParaRPr lang="en-US" sz="2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34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mall sv-eng">
  <a:themeElements>
    <a:clrScheme name="KemI Grafisk manual">
      <a:dk1>
        <a:srgbClr val="000000"/>
      </a:dk1>
      <a:lt1>
        <a:srgbClr val="FFFFFF"/>
      </a:lt1>
      <a:dk2>
        <a:srgbClr val="FF8200"/>
      </a:dk2>
      <a:lt2>
        <a:srgbClr val="9BCBEB"/>
      </a:lt2>
      <a:accent1>
        <a:srgbClr val="FF8200"/>
      </a:accent1>
      <a:accent2>
        <a:srgbClr val="00A3E0"/>
      </a:accent2>
      <a:accent3>
        <a:srgbClr val="A7A8AA"/>
      </a:accent3>
      <a:accent4>
        <a:srgbClr val="FFCD00"/>
      </a:accent4>
      <a:accent5>
        <a:srgbClr val="97D700"/>
      </a:accent5>
      <a:accent6>
        <a:srgbClr val="F9423A"/>
      </a:accent6>
      <a:hlink>
        <a:srgbClr val="0070C0"/>
      </a:hlink>
      <a:folHlink>
        <a:srgbClr val="0070C0"/>
      </a:folHlink>
    </a:clrScheme>
    <a:fontScheme name="REACH-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ACH-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ppt-mall sv-eng</Template>
  <TotalTime>634</TotalTime>
  <Words>247</Words>
  <Application>Microsoft Office PowerPoint</Application>
  <PresentationFormat>Anpassad</PresentationFormat>
  <Paragraphs>90</Paragraphs>
  <Slides>11</Slides>
  <Notes>0</Notes>
  <HiddenSlides>0</HiddenSlides>
  <MMClips>0</MMClips>
  <ScaleCrop>false</ScaleCrop>
  <HeadingPairs>
    <vt:vector size="8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Serverprogram för OLE-inbäddning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ppt-mall sv-eng</vt:lpstr>
      <vt:lpstr>Equation</vt:lpstr>
      <vt:lpstr>Introduction to exercise/discussion on aquatic risk assessment</vt:lpstr>
      <vt:lpstr>1. Use an example product and the EFSA conclusion report</vt:lpstr>
      <vt:lpstr>Find acute toxicology to earthworms</vt:lpstr>
      <vt:lpstr>2. Find acute toxicity to earthworms</vt:lpstr>
      <vt:lpstr>Find acute toxicity to aquatic organisms</vt:lpstr>
      <vt:lpstr>2. Find acute toxicity aquatic organisms</vt:lpstr>
      <vt:lpstr>Calculate PEC (soil)</vt:lpstr>
      <vt:lpstr>Calculate PEC (surface water)</vt:lpstr>
      <vt:lpstr>Predicted Environmental Concentation (PEC)</vt:lpstr>
      <vt:lpstr>Table of toxicity data</vt:lpstr>
      <vt:lpstr>Risk assessment (EU Plant Protection Products)</vt:lpstr>
    </vt:vector>
  </TitlesOfParts>
  <Company>Kemikalieinspektionen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exercise 1</dc:title>
  <dc:creator>Jenny Rönngren</dc:creator>
  <cp:lastModifiedBy>Lilian Törnqvist</cp:lastModifiedBy>
  <cp:revision>34</cp:revision>
  <cp:lastPrinted>2014-03-13T09:45:03Z</cp:lastPrinted>
  <dcterms:created xsi:type="dcterms:W3CDTF">2014-03-11T12:39:57Z</dcterms:created>
  <dcterms:modified xsi:type="dcterms:W3CDTF">2016-03-17T01:28:01Z</dcterms:modified>
</cp:coreProperties>
</file>