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97" r:id="rId4"/>
    <p:sldId id="306" r:id="rId5"/>
    <p:sldId id="307" r:id="rId6"/>
    <p:sldId id="308" r:id="rId7"/>
    <p:sldId id="272" r:id="rId8"/>
    <p:sldId id="275" r:id="rId9"/>
    <p:sldId id="276" r:id="rId10"/>
    <p:sldId id="277" r:id="rId11"/>
    <p:sldId id="278" r:id="rId12"/>
    <p:sldId id="292" r:id="rId13"/>
  </p:sldIdLst>
  <p:sldSz cx="18326100" cy="1374616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910841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826450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740467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656070" indent="15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045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052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062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070" algn="l" defTabSz="9140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AA0A4AED-B9E1-47E7-9AB0-85707B664B35}">
          <p14:sldIdLst>
            <p14:sldId id="258"/>
            <p14:sldId id="259"/>
            <p14:sldId id="297"/>
            <p14:sldId id="306"/>
            <p14:sldId id="307"/>
            <p14:sldId id="308"/>
            <p14:sldId id="272"/>
            <p14:sldId id="275"/>
            <p14:sldId id="276"/>
            <p14:sldId id="277"/>
            <p14:sldId id="278"/>
            <p14:sldId id="292"/>
          </p14:sldIdLst>
        </p14:section>
        <p14:section name="Namnlöst avsnitt" id="{570642D3-FEAE-4C90-B677-4D632A90068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30">
          <p15:clr>
            <a:srgbClr val="A4A3A4"/>
          </p15:clr>
        </p15:guide>
        <p15:guide id="2" pos="57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annesk" initials="jk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1134" y="78"/>
      </p:cViewPr>
      <p:guideLst>
        <p:guide orient="horz" pos="4330"/>
        <p:guide pos="57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7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F339D-5D8E-4506-963E-4E0CC7E93CDC}" type="datetimeFigureOut">
              <a:rPr lang="sv-SE" smtClean="0"/>
              <a:t>2016-03-17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8829C-7293-4648-B774-2BDA5E7E333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386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08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1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2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3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45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52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62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70" algn="l" defTabSz="9140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31748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054A3-A6DF-4975-A1ED-BB9A455E9186}" type="slidenum">
              <a:rPr lang="sv-SE" smtClean="0"/>
              <a:pPr/>
              <a:t>1</a:t>
            </a:fld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2797519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32772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759D24-3CA5-4EAA-990C-90CA211BCF1C}" type="slidenum">
              <a:rPr lang="sv-SE" smtClean="0"/>
              <a:pPr/>
              <a:t>2</a:t>
            </a:fld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3514613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40964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07D423-9B25-4C35-BA19-6FA6503D14CE}" type="slidenum">
              <a:rPr lang="sv-SE" smtClean="0"/>
              <a:pPr/>
              <a:t>7</a:t>
            </a:fld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133470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2E224F-E8C0-420A-B7A9-0B27F685CBF6}" type="slidenum">
              <a:rPr lang="sv-SE" smtClean="0"/>
              <a:pPr/>
              <a:t>8</a:t>
            </a:fld>
            <a:endParaRPr lang="sv-SE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906" y="4343144"/>
            <a:ext cx="5032190" cy="4115019"/>
          </a:xfrm>
          <a:noFill/>
          <a:ln/>
        </p:spPr>
        <p:txBody>
          <a:bodyPr/>
          <a:lstStyle/>
          <a:p>
            <a:pPr eaLnBrk="1" hangingPunct="1"/>
            <a:r>
              <a:rPr lang="en-GB" sz="1400" dirty="0" smtClean="0"/>
              <a:t>This is an attempt to show the approach used to facilitate and speed up the decision-making during the extensive review. A set of principals and criteria were set up at the substance level to identify unacceptable pesticides. Comparative risk assessments were predominantly conducted at the product level. </a:t>
            </a:r>
          </a:p>
          <a:p>
            <a:pPr eaLnBrk="1" hangingPunct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70365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0F3A5BC-EBE8-4DED-8BC8-E90914B8CF68}" type="slidenum">
              <a:rPr lang="sv-SE" altLang="en-US" sz="1200" smtClean="0"/>
              <a:pPr eaLnBrk="1" hangingPunct="1"/>
              <a:t>9</a:t>
            </a:fld>
            <a:endParaRPr lang="sv-SE" altLang="en-US" sz="12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2788"/>
            <a:ext cx="4560888" cy="342106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8163"/>
            <a:ext cx="5029200" cy="41354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1400" smtClean="0"/>
              <a:t>Although they were worded in another way, these were also the criteria used in Sweden. In the PPP regulation there is a fourth criteria saying “Consequences for minor uses are taken into account”. However, it doesn’t seem to add anything, since it is already covered in point 2 and 3.</a:t>
            </a:r>
            <a:endParaRPr lang="en-GB" altLang="en-US" sz="1400" smtClean="0"/>
          </a:p>
          <a:p>
            <a:pPr eaLnBrk="1" hangingPunct="1"/>
            <a:endParaRPr lang="en-GB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1732081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2497513-9B60-4C24-863A-F011F4A8B4BB}" type="slidenum">
              <a:rPr lang="sv-SE" altLang="en-US" sz="1200" smtClean="0"/>
              <a:pPr eaLnBrk="1" hangingPunct="1"/>
              <a:t>10</a:t>
            </a:fld>
            <a:endParaRPr lang="sv-SE" altLang="en-US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2788"/>
            <a:ext cx="4560888" cy="3421062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8163"/>
            <a:ext cx="5029200" cy="41354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28600" indent="-228600" eaLnBrk="1" hangingPunct="1"/>
            <a:r>
              <a:rPr lang="en-GB" altLang="en-US" b="1" smtClean="0">
                <a:latin typeface="Arial" charset="0"/>
                <a:cs typeface="Times New Roman" pitchFamily="18" charset="0"/>
              </a:rPr>
              <a:t>Example 3 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Several actions, mandatory and voluntary have promoted the shifting from chemical to non-chemical control methods in these cases. 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Not very common. </a:t>
            </a:r>
            <a:r>
              <a:rPr lang="en-GB" altLang="en-US" smtClean="0">
                <a:cs typeface="Times New Roman" pitchFamily="18" charset="0"/>
              </a:rPr>
              <a:t>The few existing cases have not been applied in a regular manner (according to the tiered approach).</a:t>
            </a:r>
            <a:endParaRPr lang="en-GB" altLang="en-US" b="1" smtClean="0">
              <a:cs typeface="Times New Roman" pitchFamily="18" charset="0"/>
            </a:endParaRP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It can sometimes lead to very complex assessment if, for instance the environmental impact due to the energy consumption and energy quality is also taken into account.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Covered by Article 50.1 and 50.2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These examples fulfil the requirement of being in general use (for more than 20 years).</a:t>
            </a:r>
          </a:p>
        </p:txBody>
      </p:sp>
    </p:spTree>
    <p:extLst>
      <p:ext uri="{BB962C8B-B14F-4D97-AF65-F5344CB8AC3E}">
        <p14:creationId xmlns:p14="http://schemas.microsoft.com/office/powerpoint/2010/main" val="1352230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4CE037CB-994B-435F-800A-4C4C9C8CC01F}" type="slidenum">
              <a:rPr lang="sv-SE" altLang="en-US" sz="1200" smtClean="0"/>
              <a:pPr eaLnBrk="1" hangingPunct="1"/>
              <a:t>11</a:t>
            </a:fld>
            <a:endParaRPr lang="sv-SE" altLang="en-US" sz="120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2788"/>
            <a:ext cx="4560888" cy="3421062"/>
          </a:xfrm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8163"/>
            <a:ext cx="5029200" cy="41354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28600" indent="-228600" eaLnBrk="1" hangingPunct="1"/>
            <a:r>
              <a:rPr lang="en-GB" altLang="en-US" b="1" smtClean="0">
                <a:latin typeface="Arial" charset="0"/>
                <a:cs typeface="Times New Roman" pitchFamily="18" charset="0"/>
              </a:rPr>
              <a:t>Example 3 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Several actions, mandatory and voluntary have promoted the shifting from chemical to non-chemical control methods in these cases. 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Not very common. </a:t>
            </a:r>
            <a:r>
              <a:rPr lang="en-GB" altLang="en-US" smtClean="0">
                <a:cs typeface="Times New Roman" pitchFamily="18" charset="0"/>
              </a:rPr>
              <a:t>The few existing cases have not been applied in a regular manner (according to the tiered approach).</a:t>
            </a:r>
            <a:endParaRPr lang="en-GB" altLang="en-US" b="1" smtClean="0">
              <a:cs typeface="Times New Roman" pitchFamily="18" charset="0"/>
            </a:endParaRP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It can sometimes lead to very complex assessment if, for instance the environmental impact due to the energy consumption and energy quality is also taken into account.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Covered by Article 50.1 and 50.2</a:t>
            </a:r>
          </a:p>
          <a:p>
            <a:pPr marL="228600" indent="-228600" eaLnBrk="1" hangingPunct="1"/>
            <a:r>
              <a:rPr lang="en-GB" altLang="en-US" smtClean="0">
                <a:latin typeface="Arial" charset="0"/>
                <a:cs typeface="Arial" charset="0"/>
              </a:rPr>
              <a:t>These examples fulfil the requirement of being in general use (for more than 20 years).</a:t>
            </a:r>
          </a:p>
        </p:txBody>
      </p:sp>
    </p:spTree>
    <p:extLst>
      <p:ext uri="{BB962C8B-B14F-4D97-AF65-F5344CB8AC3E}">
        <p14:creationId xmlns:p14="http://schemas.microsoft.com/office/powerpoint/2010/main" val="1218181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D60E4B-C6DE-4DF1-A26B-E941B79EB52E}" type="slidenum">
              <a:rPr lang="sv-SE" smtClean="0"/>
              <a:pPr/>
              <a:t>12</a:t>
            </a:fld>
            <a:endParaRPr lang="sv-SE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9013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74460" y="4270229"/>
            <a:ext cx="15577185" cy="294651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748915" y="7789493"/>
            <a:ext cx="12828270" cy="3512908"/>
          </a:xfrm>
        </p:spPr>
        <p:txBody>
          <a:bodyPr/>
          <a:lstStyle>
            <a:lvl1pPr marL="0" indent="0" algn="ctr">
              <a:buNone/>
              <a:defRPr/>
            </a:lvl1pPr>
            <a:lvl2pPr marL="915238" indent="0" algn="ctr">
              <a:buNone/>
              <a:defRPr/>
            </a:lvl2pPr>
            <a:lvl3pPr marL="1830486" indent="0" algn="ctr">
              <a:buNone/>
              <a:defRPr/>
            </a:lvl3pPr>
            <a:lvl4pPr marL="2745726" indent="0" algn="ctr">
              <a:buNone/>
              <a:defRPr/>
            </a:lvl4pPr>
            <a:lvl5pPr marL="3660968" indent="0" algn="ctr">
              <a:buNone/>
              <a:defRPr/>
            </a:lvl5pPr>
            <a:lvl6pPr marL="4576206" indent="0" algn="ctr">
              <a:buNone/>
              <a:defRPr/>
            </a:lvl6pPr>
            <a:lvl7pPr marL="5491446" indent="0" algn="ctr">
              <a:buNone/>
              <a:defRPr/>
            </a:lvl7pPr>
            <a:lvl8pPr marL="6406692" indent="0" algn="ctr">
              <a:buNone/>
              <a:defRPr/>
            </a:lvl8pPr>
            <a:lvl9pPr marL="7321934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4382-E439-4561-BED2-631D5ED29EE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035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D4F0-50CF-4AFA-8298-21ADD55BA83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1757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3286424" y="550497"/>
            <a:ext cx="4123373" cy="11728786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6309" y="550497"/>
            <a:ext cx="12064683" cy="11728786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EAB3-24F6-4C29-9CA9-B056A3BFD83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8033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1E5F-148F-4713-B10A-99A9D7E7AE7D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914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47638" y="8833205"/>
            <a:ext cx="15577185" cy="2730141"/>
          </a:xfrm>
        </p:spPr>
        <p:txBody>
          <a:bodyPr anchor="t"/>
          <a:lstStyle>
            <a:lvl1pPr algn="l">
              <a:defRPr sz="8000" b="0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47638" y="5826225"/>
            <a:ext cx="15577185" cy="3006972"/>
          </a:xfrm>
        </p:spPr>
        <p:txBody>
          <a:bodyPr anchor="b"/>
          <a:lstStyle>
            <a:lvl1pPr marL="0" indent="0">
              <a:buNone/>
              <a:defRPr sz="3800"/>
            </a:lvl1pPr>
            <a:lvl2pPr marL="915238" indent="0">
              <a:buNone/>
              <a:defRPr sz="3600"/>
            </a:lvl2pPr>
            <a:lvl3pPr marL="1830486" indent="0">
              <a:buNone/>
              <a:defRPr sz="3200"/>
            </a:lvl3pPr>
            <a:lvl4pPr marL="2745726" indent="0">
              <a:buNone/>
              <a:defRPr sz="2800"/>
            </a:lvl4pPr>
            <a:lvl5pPr marL="3660968" indent="0">
              <a:buNone/>
              <a:defRPr sz="2800"/>
            </a:lvl5pPr>
            <a:lvl6pPr marL="4576206" indent="0">
              <a:buNone/>
              <a:defRPr sz="2800"/>
            </a:lvl6pPr>
            <a:lvl7pPr marL="5491446" indent="0">
              <a:buNone/>
              <a:defRPr sz="2800"/>
            </a:lvl7pPr>
            <a:lvl8pPr marL="6406692" indent="0">
              <a:buNone/>
              <a:defRPr sz="2800"/>
            </a:lvl8pPr>
            <a:lvl9pPr marL="7321934" indent="0">
              <a:buNone/>
              <a:defRPr sz="2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458F7-DFA7-4DB3-8E35-6118D7CC8B28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99280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630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8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315769" y="3207451"/>
            <a:ext cx="8094028" cy="9071832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38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66AA-FF18-4736-87A4-DEE46B112A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507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16305" y="3076978"/>
            <a:ext cx="8097210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238" indent="0">
              <a:buNone/>
              <a:defRPr sz="3800" b="1"/>
            </a:lvl2pPr>
            <a:lvl3pPr marL="1830486" indent="0">
              <a:buNone/>
              <a:defRPr sz="3600" b="1"/>
            </a:lvl3pPr>
            <a:lvl4pPr marL="2745726" indent="0">
              <a:buNone/>
              <a:defRPr sz="3200" b="1"/>
            </a:lvl4pPr>
            <a:lvl5pPr marL="3660968" indent="0">
              <a:buNone/>
              <a:defRPr sz="3200" b="1"/>
            </a:lvl5pPr>
            <a:lvl6pPr marL="4576206" indent="0">
              <a:buNone/>
              <a:defRPr sz="3200" b="1"/>
            </a:lvl6pPr>
            <a:lvl7pPr marL="5491446" indent="0">
              <a:buNone/>
              <a:defRPr sz="3200" b="1"/>
            </a:lvl7pPr>
            <a:lvl8pPr marL="6406692" indent="0">
              <a:buNone/>
              <a:defRPr sz="3200" b="1"/>
            </a:lvl8pPr>
            <a:lvl9pPr marL="7321934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916305" y="4359315"/>
            <a:ext cx="8097210" cy="7919955"/>
          </a:xfrm>
        </p:spPr>
        <p:txBody>
          <a:bodyPr/>
          <a:lstStyle>
            <a:lvl1pPr>
              <a:defRPr sz="4800"/>
            </a:lvl1pPr>
            <a:lvl2pPr>
              <a:defRPr sz="38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9309415" y="3076978"/>
            <a:ext cx="8100391" cy="1282338"/>
          </a:xfrm>
        </p:spPr>
        <p:txBody>
          <a:bodyPr anchor="b"/>
          <a:lstStyle>
            <a:lvl1pPr marL="0" indent="0">
              <a:buNone/>
              <a:defRPr sz="4800" b="0"/>
            </a:lvl1pPr>
            <a:lvl2pPr marL="915238" indent="0">
              <a:buNone/>
              <a:defRPr sz="3800" b="1"/>
            </a:lvl2pPr>
            <a:lvl3pPr marL="1830486" indent="0">
              <a:buNone/>
              <a:defRPr sz="3600" b="1"/>
            </a:lvl3pPr>
            <a:lvl4pPr marL="2745726" indent="0">
              <a:buNone/>
              <a:defRPr sz="3200" b="1"/>
            </a:lvl4pPr>
            <a:lvl5pPr marL="3660968" indent="0">
              <a:buNone/>
              <a:defRPr sz="3200" b="1"/>
            </a:lvl5pPr>
            <a:lvl6pPr marL="4576206" indent="0">
              <a:buNone/>
              <a:defRPr sz="3200" b="1"/>
            </a:lvl6pPr>
            <a:lvl7pPr marL="5491446" indent="0">
              <a:buNone/>
              <a:defRPr sz="3200" b="1"/>
            </a:lvl7pPr>
            <a:lvl8pPr marL="6406692" indent="0">
              <a:buNone/>
              <a:defRPr sz="3200" b="1"/>
            </a:lvl8pPr>
            <a:lvl9pPr marL="7321934" indent="0">
              <a:buNone/>
              <a:defRPr sz="3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9309415" y="4359315"/>
            <a:ext cx="8100391" cy="7919955"/>
          </a:xfrm>
        </p:spPr>
        <p:txBody>
          <a:bodyPr/>
          <a:lstStyle>
            <a:lvl1pPr>
              <a:defRPr sz="4800"/>
            </a:lvl1pPr>
            <a:lvl2pPr>
              <a:defRPr sz="38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8FD8-57E0-4B70-88D5-8875D957EC5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33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55E09-1412-41B3-B933-95AB9CAD1CF7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78938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BE698-7EB9-4CAE-A59A-634C74D3621A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9025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6324" y="547303"/>
            <a:ext cx="6029161" cy="2329211"/>
          </a:xfrm>
        </p:spPr>
        <p:txBody>
          <a:bodyPr anchor="b"/>
          <a:lstStyle>
            <a:lvl1pPr algn="l">
              <a:defRPr sz="38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64996" y="547310"/>
            <a:ext cx="10244799" cy="11731969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916324" y="2876525"/>
            <a:ext cx="6029161" cy="9402758"/>
          </a:xfrm>
        </p:spPr>
        <p:txBody>
          <a:bodyPr/>
          <a:lstStyle>
            <a:lvl1pPr marL="0" indent="0">
              <a:buNone/>
              <a:defRPr sz="2800"/>
            </a:lvl1pPr>
            <a:lvl2pPr marL="915238" indent="0">
              <a:buNone/>
              <a:defRPr sz="2400"/>
            </a:lvl2pPr>
            <a:lvl3pPr marL="1830486" indent="0">
              <a:buNone/>
              <a:defRPr sz="2000"/>
            </a:lvl3pPr>
            <a:lvl4pPr marL="2745726" indent="0">
              <a:buNone/>
              <a:defRPr sz="1800"/>
            </a:lvl4pPr>
            <a:lvl5pPr marL="3660968" indent="0">
              <a:buNone/>
              <a:defRPr sz="1800"/>
            </a:lvl5pPr>
            <a:lvl6pPr marL="4576206" indent="0">
              <a:buNone/>
              <a:defRPr sz="1800"/>
            </a:lvl6pPr>
            <a:lvl7pPr marL="5491446" indent="0">
              <a:buNone/>
              <a:defRPr sz="1800"/>
            </a:lvl7pPr>
            <a:lvl8pPr marL="6406692" indent="0">
              <a:buNone/>
              <a:defRPr sz="1800"/>
            </a:lvl8pPr>
            <a:lvl9pPr marL="7321934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2E2EB-2746-4407-A78B-E7CE695FA74B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4285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92044" y="9622316"/>
            <a:ext cx="10995660" cy="1135969"/>
          </a:xfrm>
        </p:spPr>
        <p:txBody>
          <a:bodyPr anchor="b"/>
          <a:lstStyle>
            <a:lvl1pPr algn="l">
              <a:defRPr sz="3800" b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592044" y="1228249"/>
            <a:ext cx="10995660" cy="8247698"/>
          </a:xfrm>
        </p:spPr>
        <p:txBody>
          <a:bodyPr/>
          <a:lstStyle>
            <a:lvl1pPr marL="0" indent="0">
              <a:buNone/>
              <a:defRPr sz="6400"/>
            </a:lvl1pPr>
            <a:lvl2pPr marL="915238" indent="0">
              <a:buNone/>
              <a:defRPr sz="5600"/>
            </a:lvl2pPr>
            <a:lvl3pPr marL="1830486" indent="0">
              <a:buNone/>
              <a:defRPr sz="4800"/>
            </a:lvl3pPr>
            <a:lvl4pPr marL="2745726" indent="0">
              <a:buNone/>
              <a:defRPr sz="3800"/>
            </a:lvl4pPr>
            <a:lvl5pPr marL="3660968" indent="0">
              <a:buNone/>
              <a:defRPr sz="3800"/>
            </a:lvl5pPr>
            <a:lvl6pPr marL="4576206" indent="0">
              <a:buNone/>
              <a:defRPr sz="3800"/>
            </a:lvl6pPr>
            <a:lvl7pPr marL="5491446" indent="0">
              <a:buNone/>
              <a:defRPr sz="3800"/>
            </a:lvl7pPr>
            <a:lvl8pPr marL="6406692" indent="0">
              <a:buNone/>
              <a:defRPr sz="3800"/>
            </a:lvl8pPr>
            <a:lvl9pPr marL="7321934" indent="0">
              <a:buNone/>
              <a:defRPr sz="38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592044" y="10758283"/>
            <a:ext cx="10995660" cy="1613264"/>
          </a:xfrm>
        </p:spPr>
        <p:txBody>
          <a:bodyPr/>
          <a:lstStyle>
            <a:lvl1pPr marL="0" indent="0">
              <a:buNone/>
              <a:defRPr sz="2800"/>
            </a:lvl1pPr>
            <a:lvl2pPr marL="915238" indent="0">
              <a:buNone/>
              <a:defRPr sz="2400"/>
            </a:lvl2pPr>
            <a:lvl3pPr marL="1830486" indent="0">
              <a:buNone/>
              <a:defRPr sz="2000"/>
            </a:lvl3pPr>
            <a:lvl4pPr marL="2745726" indent="0">
              <a:buNone/>
              <a:defRPr sz="1800"/>
            </a:lvl4pPr>
            <a:lvl5pPr marL="3660968" indent="0">
              <a:buNone/>
              <a:defRPr sz="1800"/>
            </a:lvl5pPr>
            <a:lvl6pPr marL="4576206" indent="0">
              <a:buNone/>
              <a:defRPr sz="1800"/>
            </a:lvl6pPr>
            <a:lvl7pPr marL="5491446" indent="0">
              <a:buNone/>
              <a:defRPr sz="1800"/>
            </a:lvl7pPr>
            <a:lvl8pPr marL="6406692" indent="0">
              <a:buNone/>
              <a:defRPr sz="1800"/>
            </a:lvl8pPr>
            <a:lvl9pPr marL="7321934" indent="0">
              <a:buNone/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 alt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4A72F-5940-4761-B581-143969BDF391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591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kemikalieinspektionen.s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96" y="550863"/>
            <a:ext cx="16494125" cy="22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96" y="3206758"/>
            <a:ext cx="16494125" cy="907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dirty="0" smtClean="0"/>
              <a:t>Klicka här för att ändra format på bakgrundstexten</a:t>
            </a:r>
          </a:p>
          <a:p>
            <a:pPr lvl="1"/>
            <a:r>
              <a:rPr lang="sv-SE" altLang="sv-SE" dirty="0" smtClean="0"/>
              <a:t>Nivå två</a:t>
            </a:r>
          </a:p>
          <a:p>
            <a:pPr lvl="2"/>
            <a:r>
              <a:rPr lang="sv-SE" altLang="sv-SE" dirty="0" smtClean="0"/>
              <a:t>Nivå tre</a:t>
            </a:r>
          </a:p>
          <a:p>
            <a:pPr lvl="3"/>
            <a:r>
              <a:rPr lang="sv-SE" altLang="sv-SE" dirty="0" smtClean="0"/>
              <a:t>Nivå fyra</a:t>
            </a:r>
          </a:p>
          <a:p>
            <a:pPr lvl="4"/>
            <a:r>
              <a:rPr lang="sv-SE" altLang="sv-SE" dirty="0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96" y="12517446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>
              <a:defRPr/>
            </a:pPr>
            <a:endParaRPr lang="sv-SE" alt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33396" y="12517446"/>
            <a:ext cx="42767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3050" tIns="91520" rIns="183050" bIns="91520" numCol="1" anchor="t" anchorCtr="0" compatLnSpc="1">
            <a:prstTxWarp prst="textNoShape">
              <a:avLst/>
            </a:prstTxWarp>
          </a:bodyPr>
          <a:lstStyle>
            <a:lvl1pPr algn="r">
              <a:defRPr sz="2800"/>
            </a:lvl1pPr>
          </a:lstStyle>
          <a:p>
            <a:pPr>
              <a:defRPr/>
            </a:pPr>
            <a:fld id="{A1F28FAA-F39F-4BAE-B803-CD283BF24F73}" type="slidenum">
              <a:rPr lang="sv-SE" altLang="sv-SE"/>
              <a:pPr>
                <a:defRPr/>
              </a:pPr>
              <a:t>‹#›</a:t>
            </a:fld>
            <a:endParaRPr lang="sv-SE" alt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601" y="12265199"/>
            <a:ext cx="2153040" cy="1169999"/>
          </a:xfrm>
          <a:prstGeom prst="rect">
            <a:avLst/>
          </a:prstGeom>
        </p:spPr>
      </p:pic>
      <p:pic>
        <p:nvPicPr>
          <p:cNvPr id="4" name="Bildobjekt 3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8" y="13039200"/>
            <a:ext cx="4680000" cy="396001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0" y="7"/>
            <a:ext cx="18326100" cy="180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4" rIns="91400" bIns="45704" rtlCol="0" anchor="ctr"/>
          <a:lstStyle/>
          <a:p>
            <a:pPr algn="ctr"/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400" baseline="0">
          <a:solidFill>
            <a:srgbClr val="FF8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400">
          <a:solidFill>
            <a:srgbClr val="FF9900"/>
          </a:solidFill>
          <a:latin typeface="Arial" charset="0"/>
        </a:defRPr>
      </a:lvl5pPr>
      <a:lvl6pPr marL="915238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6pPr>
      <a:lvl7pPr marL="1830486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7pPr>
      <a:lvl8pPr marL="2745726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8pPr>
      <a:lvl9pPr marL="3660968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2"/>
          </a:solidFill>
          <a:latin typeface="Arial" charset="0"/>
        </a:defRPr>
      </a:lvl9pPr>
    </p:titleStyle>
    <p:bodyStyle>
      <a:lvl1pPr marL="680755" indent="-685513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  <a:ea typeface="+mn-ea"/>
          <a:cs typeface="+mn-cs"/>
        </a:defRPr>
      </a:lvl1pPr>
      <a:lvl2pPr marL="1482108" indent="-571259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2pPr>
      <a:lvl3pPr marL="2283459" indent="-455420" algn="l" rtl="0" eaLnBrk="1" fontAlgn="base" hangingPunct="1">
        <a:spcBef>
          <a:spcPct val="20000"/>
        </a:spcBef>
        <a:spcAft>
          <a:spcPct val="0"/>
        </a:spcAft>
        <a:buChar char="•"/>
        <a:defRPr sz="4800" baseline="0">
          <a:solidFill>
            <a:srgbClr val="000000"/>
          </a:solidFill>
          <a:latin typeface="+mn-lt"/>
        </a:defRPr>
      </a:lvl3pPr>
      <a:lvl4pPr marL="3197475" indent="-455420" algn="l" rtl="0" eaLnBrk="1" fontAlgn="base" hangingPunct="1">
        <a:spcBef>
          <a:spcPct val="20000"/>
        </a:spcBef>
        <a:spcAft>
          <a:spcPct val="0"/>
        </a:spcAft>
        <a:buChar char="–"/>
        <a:defRPr sz="4800" baseline="0">
          <a:solidFill>
            <a:srgbClr val="000000"/>
          </a:solidFill>
          <a:latin typeface="+mn-lt"/>
        </a:defRPr>
      </a:lvl4pPr>
      <a:lvl5pPr marL="4113077" indent="-455420" algn="l" rtl="0" eaLnBrk="1" fontAlgn="base" hangingPunct="1">
        <a:spcBef>
          <a:spcPct val="20000"/>
        </a:spcBef>
        <a:spcAft>
          <a:spcPct val="0"/>
        </a:spcAft>
        <a:buChar char="»"/>
        <a:defRPr sz="3800" baseline="0">
          <a:solidFill>
            <a:srgbClr val="000000"/>
          </a:solidFill>
          <a:latin typeface="+mn-lt"/>
        </a:defRPr>
      </a:lvl5pPr>
      <a:lvl6pPr marL="5033831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6pPr>
      <a:lvl7pPr marL="5949067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7pPr>
      <a:lvl8pPr marL="6864309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8pPr>
      <a:lvl9pPr marL="7779553" indent="-457619" algn="l" rtl="0" eaLnBrk="1" fontAlgn="base" hangingPunct="1">
        <a:spcBef>
          <a:spcPct val="20000"/>
        </a:spcBef>
        <a:spcAft>
          <a:spcPct val="0"/>
        </a:spcAft>
        <a:buChar char="»"/>
        <a:defRPr sz="38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5238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3048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572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60968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620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91446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6692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21934" algn="l" defTabSz="183048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374458" y="4582054"/>
            <a:ext cx="15577185" cy="2291027"/>
          </a:xfrm>
          <a:noFill/>
        </p:spPr>
        <p:txBody>
          <a:bodyPr/>
          <a:lstStyle/>
          <a:p>
            <a:pPr eaLnBrk="1" hangingPunct="1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endParaRPr lang="en-GB" smtClean="0"/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720282" y="4009298"/>
            <a:ext cx="12570558" cy="2434217"/>
          </a:xfrm>
          <a:noFill/>
        </p:spPr>
        <p:txBody>
          <a:bodyPr/>
          <a:lstStyle/>
          <a:p>
            <a:pPr eaLnBrk="1" hangingPunct="1"/>
            <a:endParaRPr lang="en-GB" sz="6400" dirty="0"/>
          </a:p>
          <a:p>
            <a:pPr eaLnBrk="1" hangingPunct="1"/>
            <a:r>
              <a:rPr lang="en-GB" sz="6400" dirty="0" smtClean="0"/>
              <a:t>Pesticide management including comparative assessment</a:t>
            </a:r>
            <a:endParaRPr lang="en-GB" sz="6400" dirty="0"/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79237" y="10771019"/>
            <a:ext cx="7333621" cy="67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/>
              <a:t>Lilian Törnqvist, M</a:t>
            </a:r>
            <a:r>
              <a:rPr lang="en-US" sz="3200" dirty="0" smtClean="0"/>
              <a:t>arch 2016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437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72691" y="1221881"/>
            <a:ext cx="17180719" cy="2291027"/>
          </a:xfrm>
        </p:spPr>
        <p:txBody>
          <a:bodyPr/>
          <a:lstStyle/>
          <a:p>
            <a:pPr marL="1068591" indent="-1068591"/>
            <a:r>
              <a:rPr lang="en-GB" altLang="en-US" smtClean="0">
                <a:solidFill>
                  <a:srgbClr val="EB8119"/>
                </a:solidFill>
                <a:cs typeface="Times New Roman" pitchFamily="18" charset="0"/>
              </a:rPr>
              <a:t>Substitution example</a:t>
            </a:r>
            <a:r>
              <a:rPr lang="en-GB" altLang="en-US" smtClean="0">
                <a:cs typeface="Times New Roman" pitchFamily="18" charset="0"/>
              </a:rPr>
              <a:t/>
            </a:r>
            <a:br>
              <a:rPr lang="en-GB" altLang="en-US" smtClean="0">
                <a:cs typeface="Times New Roman" pitchFamily="18" charset="0"/>
              </a:rPr>
            </a:br>
            <a:r>
              <a:rPr lang="en-GB" altLang="en-US" smtClean="0">
                <a:cs typeface="Arial" charset="0"/>
              </a:rPr>
              <a:t>A chemical versus a non-chemical method</a:t>
            </a:r>
            <a:endParaRPr lang="en-GB" altLang="en-US" b="1" smtClean="0">
              <a:cs typeface="Times New Roman" pitchFamily="18" charset="0"/>
            </a:endParaRPr>
          </a:p>
        </p:txBody>
      </p:sp>
      <p:graphicFrame>
        <p:nvGraphicFramePr>
          <p:cNvPr id="5" name="Tabell 4"/>
          <p:cNvGraphicFramePr>
            <a:graphicFrameLocks noGrp="1"/>
          </p:cNvGraphicFramePr>
          <p:nvPr/>
        </p:nvGraphicFramePr>
        <p:xfrm>
          <a:off x="1002152" y="4438855"/>
          <a:ext cx="16178623" cy="7453474"/>
        </p:xfrm>
        <a:graphic>
          <a:graphicData uri="http://schemas.openxmlformats.org/drawingml/2006/table">
            <a:tbl>
              <a:tblPr firstRow="1" bandRow="1">
                <a:effectLst>
                  <a:outerShdw dist="50800" dir="5400000" algn="ctr" rotWithShape="0">
                    <a:srgbClr val="000000"/>
                  </a:outerShdw>
                </a:effectLst>
                <a:tableStyleId>{5C22544A-7EE6-4342-B048-85BDC9FD1C3A}</a:tableStyleId>
              </a:tblPr>
              <a:tblGrid>
                <a:gridCol w="5870120"/>
                <a:gridCol w="10308503"/>
              </a:tblGrid>
              <a:tr h="1405163">
                <a:tc>
                  <a:txBody>
                    <a:bodyPr/>
                    <a:lstStyle/>
                    <a:p>
                      <a:r>
                        <a:rPr lang="sv-SE" sz="4000" b="1" dirty="0" smtClean="0">
                          <a:solidFill>
                            <a:schemeClr val="tx1"/>
                          </a:solidFill>
                        </a:rPr>
                        <a:t>Chemical </a:t>
                      </a:r>
                      <a:r>
                        <a:rPr lang="sv-SE" sz="4000" b="1" dirty="0" err="1" smtClean="0">
                          <a:solidFill>
                            <a:schemeClr val="tx1"/>
                          </a:solidFill>
                        </a:rPr>
                        <a:t>methods</a:t>
                      </a:r>
                      <a:endParaRPr lang="sv-SE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183261" marR="183261" marT="91641" marB="9164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v-SE" sz="4000" b="1" dirty="0" err="1" smtClean="0">
                          <a:solidFill>
                            <a:schemeClr val="tx1"/>
                          </a:solidFill>
                        </a:rPr>
                        <a:t>Non-chemical</a:t>
                      </a:r>
                      <a:r>
                        <a:rPr lang="sv-SE" sz="4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v-SE" sz="4000" b="1" dirty="0" err="1" smtClean="0">
                          <a:solidFill>
                            <a:schemeClr val="tx1"/>
                          </a:solidFill>
                        </a:rPr>
                        <a:t>control</a:t>
                      </a:r>
                      <a:r>
                        <a:rPr lang="sv-SE" sz="4000" b="1" dirty="0" smtClean="0">
                          <a:solidFill>
                            <a:schemeClr val="tx1"/>
                          </a:solidFill>
                        </a:rPr>
                        <a:t> and prevention </a:t>
                      </a:r>
                      <a:r>
                        <a:rPr lang="sv-SE" sz="4000" b="1" dirty="0" err="1" smtClean="0">
                          <a:solidFill>
                            <a:schemeClr val="tx1"/>
                          </a:solidFill>
                        </a:rPr>
                        <a:t>methods</a:t>
                      </a:r>
                      <a:endParaRPr lang="sv-SE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183261" marR="183261" marT="91641" marB="91641">
                    <a:noFill/>
                  </a:tcPr>
                </a:tc>
              </a:tr>
              <a:tr h="2016104">
                <a:tc>
                  <a:txBody>
                    <a:bodyPr/>
                    <a:lstStyle/>
                    <a:p>
                      <a:r>
                        <a:rPr lang="en-GB" sz="4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Post harvest disease control on fruit and ware table potatoes</a:t>
                      </a:r>
                      <a:endParaRPr lang="sv-SE" sz="4000" b="0" dirty="0">
                        <a:solidFill>
                          <a:schemeClr val="tx1"/>
                        </a:solidFill>
                      </a:endParaRPr>
                    </a:p>
                  </a:txBody>
                  <a:tcPr marL="183261" marR="183261" marT="91641" marB="9164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4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Climatic control of storage diseases. ULO</a:t>
                      </a:r>
                      <a:r>
                        <a:rPr lang="en-GB" sz="4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GB" sz="4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Ultra Low Oxygen) and low temperature in warehouses.</a:t>
                      </a:r>
                      <a:endParaRPr lang="sv-SE" sz="4000" b="0" dirty="0">
                        <a:solidFill>
                          <a:schemeClr val="tx1"/>
                        </a:solidFill>
                      </a:endParaRPr>
                    </a:p>
                  </a:txBody>
                  <a:tcPr marL="183261" marR="183261" marT="91641" marB="91641">
                    <a:noFill/>
                  </a:tcPr>
                </a:tc>
              </a:tr>
              <a:tr h="26270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4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Soil disinfection</a:t>
                      </a:r>
                      <a:endParaRPr lang="sv-SE" sz="4000" b="0" dirty="0"/>
                    </a:p>
                  </a:txBody>
                  <a:tcPr marL="183261" marR="183261" marT="91641" marB="9164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/>
                        <a:t>Preventive </a:t>
                      </a:r>
                      <a:r>
                        <a:rPr lang="en-US" sz="4000" b="0" noProof="0" dirty="0" smtClean="0"/>
                        <a:t>methods</a:t>
                      </a:r>
                      <a:r>
                        <a:rPr lang="en-US" sz="4000" b="0" dirty="0" smtClean="0"/>
                        <a:t> such as </a:t>
                      </a:r>
                      <a:r>
                        <a:rPr lang="en-US" sz="4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crop rotation, use of resistant crop varieties and  to avoid cultivation of susceptible crops in infected areas.</a:t>
                      </a:r>
                      <a:endParaRPr lang="en-US" sz="4000" b="0" dirty="0"/>
                    </a:p>
                  </a:txBody>
                  <a:tcPr marL="183261" marR="183261" marT="91641" marB="91641">
                    <a:noFill/>
                  </a:tcPr>
                </a:tc>
              </a:tr>
              <a:tr h="1405163">
                <a:tc>
                  <a:txBody>
                    <a:bodyPr/>
                    <a:lstStyle/>
                    <a:p>
                      <a:r>
                        <a:rPr lang="en-GB" sz="4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Aquatic weed control</a:t>
                      </a:r>
                      <a:endParaRPr lang="sv-SE" sz="4000" b="0" dirty="0"/>
                    </a:p>
                  </a:txBody>
                  <a:tcPr marL="183261" marR="183261" marT="91641" marB="9164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4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weed control and dredging in ditches</a:t>
                      </a:r>
                      <a:r>
                        <a:rPr lang="en-GB" sz="4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4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watercourses.</a:t>
                      </a:r>
                      <a:endParaRPr lang="sv-SE" sz="4000" b="0" dirty="0"/>
                    </a:p>
                  </a:txBody>
                  <a:tcPr marL="183261" marR="183261" marT="91641" marB="91641">
                    <a:noFill/>
                  </a:tcPr>
                </a:tc>
              </a:tr>
            </a:tbl>
          </a:graphicData>
        </a:graphic>
      </p:graphicFrame>
      <p:sp>
        <p:nvSpPr>
          <p:cNvPr id="23556" name="textruta 5"/>
          <p:cNvSpPr txBox="1">
            <a:spLocks noChangeArrowheads="1"/>
          </p:cNvSpPr>
          <p:nvPr/>
        </p:nvSpPr>
        <p:spPr bwMode="auto">
          <a:xfrm>
            <a:off x="1431727" y="3579734"/>
            <a:ext cx="10451605" cy="80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184" tIns="91592" rIns="183184" bIns="91592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sv-SE" altLang="en-US" sz="4000" b="1" dirty="0"/>
              <a:t>Examples: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047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068591" indent="-1068591"/>
            <a:r>
              <a:rPr lang="en-GB" altLang="en-US" smtClean="0">
                <a:solidFill>
                  <a:srgbClr val="EB8119"/>
                </a:solidFill>
                <a:cs typeface="Times New Roman" pitchFamily="18" charset="0"/>
              </a:rPr>
              <a:t>Substitution example</a:t>
            </a:r>
            <a:r>
              <a:rPr lang="en-GB" altLang="en-US" smtClean="0">
                <a:cs typeface="Times New Roman" pitchFamily="18" charset="0"/>
              </a:rPr>
              <a:t/>
            </a:r>
            <a:br>
              <a:rPr lang="en-GB" altLang="en-US" smtClean="0">
                <a:cs typeface="Times New Roman" pitchFamily="18" charset="0"/>
              </a:rPr>
            </a:br>
            <a:r>
              <a:rPr lang="en-GB" altLang="en-US" smtClean="0">
                <a:cs typeface="Times New Roman" pitchFamily="18" charset="0"/>
              </a:rPr>
              <a:t>product level</a:t>
            </a:r>
            <a:endParaRPr lang="en-GB" altLang="en-US" b="1" smtClean="0">
              <a:cs typeface="Times New Roman" pitchFamily="18" charset="0"/>
            </a:endParaRPr>
          </a:p>
        </p:txBody>
      </p:sp>
      <p:graphicFrame>
        <p:nvGraphicFramePr>
          <p:cNvPr id="3" name="Platshållare för innehåll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156098"/>
              </p:ext>
            </p:extLst>
          </p:nvPr>
        </p:nvGraphicFramePr>
        <p:xfrm>
          <a:off x="1374457" y="3971116"/>
          <a:ext cx="15565456" cy="7458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2728"/>
                <a:gridCol w="7782728"/>
              </a:tblGrid>
              <a:tr h="180696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formulation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Formulation causing </a:t>
                      </a:r>
                      <a:r>
                        <a:rPr lang="en-US" sz="3600" smtClean="0"/>
                        <a:t>less risks</a:t>
                      </a:r>
                      <a:endParaRPr lang="en-US" sz="3600"/>
                    </a:p>
                  </a:txBody>
                  <a:tcPr marL="183261" marR="183261" marT="91641" marB="91641"/>
                </a:tc>
              </a:tr>
              <a:tr h="180696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Powder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Suspension /liquid</a:t>
                      </a:r>
                    </a:p>
                    <a:p>
                      <a:r>
                        <a:rPr lang="en-US" sz="3600" dirty="0" smtClean="0"/>
                        <a:t>Wax block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</a:tr>
              <a:tr h="733129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Toxic solvent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Solvent less toxic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</a:tr>
              <a:tr h="2378403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Need</a:t>
                      </a:r>
                      <a:r>
                        <a:rPr lang="en-US" sz="3600" baseline="0" dirty="0" smtClean="0"/>
                        <a:t> to mix with water/solvent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Ready to use /soluble small package </a:t>
                      </a:r>
                    </a:p>
                    <a:p>
                      <a:endParaRPr lang="en-US" sz="3600" dirty="0"/>
                    </a:p>
                  </a:txBody>
                  <a:tcPr marL="183261" marR="183261" marT="91641" marB="91641"/>
                </a:tc>
              </a:tr>
              <a:tr h="733129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Etc.</a:t>
                      </a:r>
                      <a:endParaRPr lang="en-US" sz="3600" dirty="0"/>
                    </a:p>
                  </a:txBody>
                  <a:tcPr marL="183261" marR="183261" marT="91641" marB="91641"/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 marL="183261" marR="183261" marT="91641" marB="91641"/>
                </a:tc>
              </a:tr>
            </a:tbl>
          </a:graphicData>
        </a:graphic>
      </p:graphicFrame>
      <p:sp>
        <p:nvSpPr>
          <p:cNvPr id="2" name="Platshållare för sidfo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486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latshållare för sidfo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sv-SE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916305" y="550493"/>
            <a:ext cx="16343955" cy="1610083"/>
          </a:xfrm>
        </p:spPr>
        <p:txBody>
          <a:bodyPr/>
          <a:lstStyle/>
          <a:p>
            <a:pPr eaLnBrk="1" hangingPunct="1"/>
            <a:r>
              <a:rPr lang="sv-SE" smtClean="0"/>
              <a:t>”</a:t>
            </a:r>
            <a:r>
              <a:rPr lang="en-GB" smtClean="0"/>
              <a:t>User classification” of products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277" y="2975154"/>
            <a:ext cx="15577185" cy="824769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Besides the ”ordinary” EU classification and labelling pesticide products, Sweden has a special “user” classification, which are put in one of three user groups, to define needs of training.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smtClean="0"/>
              <a:t>Class 3</a:t>
            </a:r>
            <a:r>
              <a:rPr lang="en-GB" dirty="0" smtClean="0"/>
              <a:t> products can be used by anyone, no need for education (low hazard / risk)</a:t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smtClean="0"/>
              <a:t>Class 2</a:t>
            </a:r>
            <a:r>
              <a:rPr lang="en-GB" dirty="0" smtClean="0"/>
              <a:t> – only for users who have training</a:t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smtClean="0"/>
              <a:t>Class 1</a:t>
            </a:r>
            <a:r>
              <a:rPr lang="en-GB" dirty="0" smtClean="0"/>
              <a:t>  additional training and a permit is required</a:t>
            </a:r>
            <a:br>
              <a:rPr lang="en-GB" dirty="0" smtClean="0"/>
            </a:b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130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dirty="0" err="1" smtClean="0"/>
              <a:t>Content</a:t>
            </a:r>
            <a:endParaRPr lang="sv-SE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305" y="3207439"/>
            <a:ext cx="16471220" cy="813951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FAO: Code of conduct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Criteria</a:t>
            </a:r>
            <a:r>
              <a:rPr lang="en-GB" dirty="0"/>
              <a:t>: FAO: Highly Hazardous Pesticides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Pesticides regulation today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Decisions</a:t>
            </a:r>
            <a:endParaRPr lang="en-GB" dirty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Share of work burden in </a:t>
            </a:r>
            <a:r>
              <a:rPr lang="en-GB" dirty="0" smtClean="0"/>
              <a:t>EU</a:t>
            </a: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Discussion</a:t>
            </a:r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  <a:p>
            <a:pPr eaLnBrk="1" hangingPunct="1">
              <a:lnSpc>
                <a:spcPct val="90000"/>
              </a:lnSpc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25298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FAO: Code of conduct on pesticide management</a:t>
            </a:r>
            <a:endParaRPr lang="en-US" dirty="0"/>
          </a:p>
        </p:txBody>
      </p:sp>
      <p:pic>
        <p:nvPicPr>
          <p:cNvPr id="6" name="Platshållare för innehåll 5" descr="Plant Production and Protection Division: International Code of Conduct on Pesticide Management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8" t="10109"/>
          <a:stretch/>
        </p:blipFill>
        <p:spPr>
          <a:xfrm>
            <a:off x="2970363" y="3056658"/>
            <a:ext cx="12930687" cy="8156768"/>
          </a:xfrm>
        </p:spPr>
      </p:pic>
    </p:spTree>
    <p:extLst>
      <p:ext uri="{BB962C8B-B14F-4D97-AF65-F5344CB8AC3E}">
        <p14:creationId xmlns:p14="http://schemas.microsoft.com/office/powerpoint/2010/main" val="36620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Union: </a:t>
            </a:r>
            <a:r>
              <a:rPr lang="en-US" dirty="0" smtClean="0"/>
              <a:t>Common </a:t>
            </a:r>
            <a:r>
              <a:rPr lang="en-US" dirty="0" smtClean="0"/>
              <a:t>decision –making criteria at product level based on risk assessments “Uniform Principles” Annex VI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Principles</a:t>
            </a:r>
          </a:p>
          <a:p>
            <a:r>
              <a:rPr lang="en-US" dirty="0" smtClean="0"/>
              <a:t>Specific Principles</a:t>
            </a:r>
          </a:p>
          <a:p>
            <a:pPr lvl="1"/>
            <a:r>
              <a:rPr lang="en-US" dirty="0" smtClean="0"/>
              <a:t>Human health:</a:t>
            </a:r>
          </a:p>
          <a:p>
            <a:pPr lvl="2"/>
            <a:r>
              <a:rPr lang="en-US" dirty="0" smtClean="0"/>
              <a:t>Consumers: ADI (Acceptable Daily Intake), </a:t>
            </a:r>
            <a:r>
              <a:rPr lang="en-US" dirty="0" err="1" smtClean="0"/>
              <a:t>ARfD</a:t>
            </a:r>
            <a:r>
              <a:rPr lang="en-US" dirty="0" smtClean="0"/>
              <a:t>,(Acceptable reference Dose)</a:t>
            </a:r>
          </a:p>
          <a:p>
            <a:pPr lvl="2"/>
            <a:r>
              <a:rPr lang="en-US" dirty="0" smtClean="0"/>
              <a:t> Operators, bystander, workers: AOEL (Acceptable Operator Effect Level)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3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0849" lvl="1" indent="0">
              <a:buNone/>
            </a:pPr>
            <a:r>
              <a:rPr lang="en-US" dirty="0" smtClean="0"/>
              <a:t>No authorisation should be granted if:</a:t>
            </a:r>
          </a:p>
          <a:p>
            <a:pPr marL="910849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Persistence</a:t>
            </a:r>
            <a:r>
              <a:rPr lang="en-US" dirty="0"/>
              <a:t>: </a:t>
            </a:r>
            <a:r>
              <a:rPr lang="en-US" dirty="0" smtClean="0"/>
              <a:t>DT50&gt; 3 months; DT90&gt;1 year</a:t>
            </a:r>
          </a:p>
          <a:p>
            <a:pPr lvl="1"/>
            <a:r>
              <a:rPr lang="en-US" dirty="0" smtClean="0"/>
              <a:t>Groundwater or surface water used for extraction of drinking water: </a:t>
            </a:r>
            <a:r>
              <a:rPr lang="en-US" dirty="0"/>
              <a:t>0,1 </a:t>
            </a:r>
            <a:r>
              <a:rPr lang="en-US" dirty="0" smtClean="0"/>
              <a:t>µg/l or 1/10 of the ADI (if lower)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BCF&gt;1000 </a:t>
            </a:r>
            <a:r>
              <a:rPr lang="en-US" dirty="0"/>
              <a:t>for readily degradable or &gt;100 for not readily degradable</a:t>
            </a:r>
          </a:p>
          <a:p>
            <a:pPr marL="910849" lvl="1" indent="0">
              <a:buNone/>
            </a:pPr>
            <a:endParaRPr lang="en-US" dirty="0" smtClean="0"/>
          </a:p>
          <a:p>
            <a:pPr marL="910849" lvl="1" indent="0">
              <a:buNone/>
            </a:pPr>
            <a:r>
              <a:rPr lang="en-US" dirty="0" smtClean="0"/>
              <a:t>Unless it is scientifically demonstrated that under field conditions…..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–making criteria product level based on risk assessments “Uniform Principles” Annex 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Impact on non-target species, no </a:t>
            </a:r>
            <a:r>
              <a:rPr lang="en-US" dirty="0" err="1" smtClean="0"/>
              <a:t>authorisation</a:t>
            </a:r>
            <a:r>
              <a:rPr lang="en-US" dirty="0" smtClean="0"/>
              <a:t> if TER:</a:t>
            </a:r>
          </a:p>
          <a:p>
            <a:pPr marL="685800" indent="-685800"/>
            <a:r>
              <a:rPr lang="en-US" dirty="0" smtClean="0"/>
              <a:t>Birds/mammals: &lt; 10 acute; &lt;5 long- term; BCF&gt;1 in fat tissue</a:t>
            </a:r>
          </a:p>
          <a:p>
            <a:pPr marL="685800" indent="-685800"/>
            <a:r>
              <a:rPr lang="en-US" dirty="0" smtClean="0"/>
              <a:t>Fish/Daphnia: &lt; 100 acute; &lt;</a:t>
            </a:r>
            <a:r>
              <a:rPr lang="en-US" dirty="0"/>
              <a:t> </a:t>
            </a:r>
            <a:r>
              <a:rPr lang="en-US" dirty="0" smtClean="0"/>
              <a:t>10 long-term</a:t>
            </a:r>
          </a:p>
          <a:p>
            <a:pPr marL="685800" indent="-685800"/>
            <a:r>
              <a:rPr lang="en-US" dirty="0" smtClean="0"/>
              <a:t>Algae: </a:t>
            </a:r>
            <a:r>
              <a:rPr lang="en-US" dirty="0"/>
              <a:t>&lt; </a:t>
            </a:r>
            <a:r>
              <a:rPr lang="en-US" dirty="0" smtClean="0"/>
              <a:t>10 acute</a:t>
            </a:r>
          </a:p>
          <a:p>
            <a:pPr marL="685800" indent="-685800"/>
            <a:r>
              <a:rPr lang="en-US" dirty="0"/>
              <a:t>Earthworms: </a:t>
            </a:r>
            <a:r>
              <a:rPr lang="en-US" dirty="0" smtClean="0"/>
              <a:t>short-term </a:t>
            </a:r>
            <a:r>
              <a:rPr lang="en-US" dirty="0"/>
              <a:t>&lt; 10; long-term &lt; 5</a:t>
            </a:r>
          </a:p>
          <a:p>
            <a:pPr marL="685800" indent="-685800"/>
            <a:r>
              <a:rPr lang="en-US" dirty="0" smtClean="0"/>
              <a:t>Beneficial arthropods:&gt;30% affected</a:t>
            </a:r>
          </a:p>
          <a:p>
            <a:pPr marL="685800" indent="-685800"/>
            <a:r>
              <a:rPr lang="en-US" dirty="0" smtClean="0"/>
              <a:t>Bees: Hazard quotient &gt;50</a:t>
            </a:r>
          </a:p>
          <a:p>
            <a:pPr marL="0" lvl="1" indent="0">
              <a:buNone/>
            </a:pPr>
            <a:r>
              <a:rPr lang="en-US" dirty="0"/>
              <a:t>Unless it is </a:t>
            </a:r>
            <a:r>
              <a:rPr lang="en-US" dirty="0" smtClean="0"/>
              <a:t>scientifically </a:t>
            </a:r>
            <a:r>
              <a:rPr lang="en-US" dirty="0"/>
              <a:t>demonstrated that under field conditions…..</a:t>
            </a:r>
          </a:p>
          <a:p>
            <a:pPr marL="0" indent="0">
              <a:buNone/>
            </a:pPr>
            <a:endParaRPr lang="en-US" dirty="0" smtClean="0"/>
          </a:p>
          <a:p>
            <a:pPr marL="685800" indent="-685800"/>
            <a:endParaRPr lang="en-US" dirty="0" smtClean="0"/>
          </a:p>
          <a:p>
            <a:pPr marL="685800" indent="-685800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–making criteria product level based on risk assessments “Uniform Principles” Annex 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33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Plant protection Products in EU</a:t>
            </a:r>
          </a:p>
        </p:txBody>
      </p:sp>
      <p:sp>
        <p:nvSpPr>
          <p:cNvPr id="11267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New regulation on PPP: Regulation 1107/2009; Applicable 14 June 2011</a:t>
            </a:r>
          </a:p>
          <a:p>
            <a:pPr lvl="1"/>
            <a:r>
              <a:rPr lang="en-US" sz="4000" u="sng" dirty="0"/>
              <a:t>New cut off criteria</a:t>
            </a:r>
            <a:r>
              <a:rPr lang="en-US" sz="4000" dirty="0"/>
              <a:t>: CMR category 1A and 1B, endocrine disrupters and very persistent and bio-accumulating substances not to be approved (↔”serious danger to plant health”, 5 years extra, but not canc. or repro. cat </a:t>
            </a:r>
            <a:r>
              <a:rPr lang="en-US" sz="4000" dirty="0" smtClean="0"/>
              <a:t>1A)</a:t>
            </a:r>
          </a:p>
          <a:p>
            <a:pPr lvl="1"/>
            <a:r>
              <a:rPr lang="en-US" sz="4000" u="sng" dirty="0" smtClean="0"/>
              <a:t>Substitution </a:t>
            </a:r>
            <a:r>
              <a:rPr lang="en-US" sz="4000" u="sng" dirty="0"/>
              <a:t>by comparative assessment </a:t>
            </a:r>
            <a:r>
              <a:rPr lang="en-US" sz="4000" dirty="0"/>
              <a:t>of </a:t>
            </a:r>
            <a:r>
              <a:rPr lang="en-US" sz="4000" dirty="0" smtClean="0"/>
              <a:t>products</a:t>
            </a:r>
          </a:p>
          <a:p>
            <a:pPr lvl="1"/>
            <a:r>
              <a:rPr lang="en-US" sz="4000" dirty="0" smtClean="0"/>
              <a:t>Zonal </a:t>
            </a:r>
            <a:r>
              <a:rPr lang="en-US" sz="4000" dirty="0"/>
              <a:t>authorization</a:t>
            </a:r>
          </a:p>
          <a:p>
            <a:pPr lvl="1"/>
            <a:r>
              <a:rPr lang="en-US" sz="4000" dirty="0" err="1"/>
              <a:t>Safeners</a:t>
            </a:r>
            <a:r>
              <a:rPr lang="en-US" sz="4000" dirty="0"/>
              <a:t>  and </a:t>
            </a:r>
            <a:r>
              <a:rPr lang="en-US" sz="4000" dirty="0" err="1"/>
              <a:t>synegists</a:t>
            </a:r>
            <a:r>
              <a:rPr lang="en-US" sz="4000" dirty="0"/>
              <a:t> to be approved according to the same procedure as for active substances.</a:t>
            </a:r>
          </a:p>
          <a:p>
            <a:pPr lvl="2">
              <a:buFont typeface="Courier New" pitchFamily="49" charset="0"/>
              <a:buChar char="o"/>
            </a:pPr>
            <a:r>
              <a:rPr lang="en-US" sz="4000" dirty="0"/>
              <a:t>A work plan established by 14 December 2014.</a:t>
            </a:r>
          </a:p>
          <a:p>
            <a:pPr lvl="1">
              <a:buFont typeface="Arial" pitchFamily="34" charset="0"/>
              <a:buChar char="─"/>
            </a:pPr>
            <a:r>
              <a:rPr lang="en-US" sz="4000" dirty="0"/>
              <a:t>Co-</a:t>
            </a:r>
            <a:r>
              <a:rPr lang="en-US" sz="4000" dirty="0" err="1"/>
              <a:t>formulants</a:t>
            </a:r>
            <a:r>
              <a:rPr lang="en-US" sz="4000" dirty="0"/>
              <a:t>: Negative list Annex </a:t>
            </a:r>
            <a:r>
              <a:rPr lang="en-US" sz="4000" dirty="0" smtClean="0"/>
              <a:t>III</a:t>
            </a:r>
          </a:p>
          <a:p>
            <a:pPr lvl="1">
              <a:buFont typeface="Arial" pitchFamily="34" charset="0"/>
              <a:buChar char="─"/>
            </a:pPr>
            <a:r>
              <a:rPr lang="en-US" sz="4000" dirty="0" smtClean="0"/>
              <a:t>Uniform Principles for </a:t>
            </a:r>
            <a:r>
              <a:rPr lang="en-US" sz="4000" dirty="0" err="1" smtClean="0"/>
              <a:t>authorisation</a:t>
            </a:r>
            <a:r>
              <a:rPr lang="en-US" sz="4000" dirty="0" smtClean="0"/>
              <a:t> of products the same as before.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11268" name="Platshållare för sidfo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89545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latshållare för sidfo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sv-SE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Use of comparative assessment and decision-making criteria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7177723" y="4734799"/>
            <a:ext cx="1145381" cy="6548519"/>
          </a:xfrm>
          <a:prstGeom prst="rect">
            <a:avLst/>
          </a:prstGeom>
          <a:gradFill rotWithShape="0">
            <a:gsLst>
              <a:gs pos="0">
                <a:srgbClr val="FF2727"/>
              </a:gs>
              <a:gs pos="100000">
                <a:srgbClr val="03FF03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21" name="AutoShape 4"/>
          <p:cNvSpPr>
            <a:spLocks noChangeArrowheads="1"/>
          </p:cNvSpPr>
          <p:nvPr/>
        </p:nvSpPr>
        <p:spPr bwMode="auto">
          <a:xfrm>
            <a:off x="11530171" y="7084684"/>
            <a:ext cx="3894296" cy="4208172"/>
          </a:xfrm>
          <a:prstGeom prst="triangle">
            <a:avLst>
              <a:gd name="adj" fmla="val 48083"/>
            </a:avLst>
          </a:prstGeom>
          <a:gradFill rotWithShape="0">
            <a:gsLst>
              <a:gs pos="0">
                <a:srgbClr val="FEB602"/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138045" y="4276584"/>
            <a:ext cx="0" cy="7102184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>
            <a:off x="2138045" y="11302401"/>
            <a:ext cx="6643211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2443480" y="4582054"/>
            <a:ext cx="4810601" cy="114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/>
          <a:lstStyle/>
          <a:p>
            <a:r>
              <a:rPr lang="en-GB" sz="2400">
                <a:latin typeface="Comic Sans MS" pitchFamily="66" charset="0"/>
                <a:cs typeface="Times New Roman" pitchFamily="18" charset="0"/>
              </a:rPr>
              <a:t>Withdrawal due to policy criteria</a:t>
            </a:r>
            <a:endParaRPr lang="sv-SE" sz="24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sv-SE" sz="2400">
              <a:latin typeface="Comic Sans MS" pitchFamily="66" charset="0"/>
            </a:endParaRPr>
          </a:p>
        </p:txBody>
      </p:sp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2443480" y="5956670"/>
            <a:ext cx="4810601" cy="114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/>
          <a:lstStyle/>
          <a:p>
            <a:r>
              <a:rPr lang="en-GB" sz="2400">
                <a:latin typeface="Comic Sans MS" pitchFamily="66" charset="0"/>
                <a:cs typeface="Times New Roman" pitchFamily="18" charset="0"/>
              </a:rPr>
              <a:t>Withdrawal or phasing out due to hazard / risk assessment</a:t>
            </a:r>
            <a:endParaRPr lang="sv-SE" sz="24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sv-SE" sz="2400">
              <a:latin typeface="Comic Sans MS" pitchFamily="66" charset="0"/>
            </a:endParaRPr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 flipV="1">
            <a:off x="8704898" y="11302401"/>
            <a:ext cx="4810601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27" name="Text Box 10"/>
          <p:cNvSpPr txBox="1">
            <a:spLocks noChangeArrowheads="1"/>
          </p:cNvSpPr>
          <p:nvPr/>
        </p:nvSpPr>
        <p:spPr bwMode="auto">
          <a:xfrm>
            <a:off x="11301095" y="7484022"/>
            <a:ext cx="1374458" cy="18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/>
          <a:lstStyle/>
          <a:p>
            <a:pPr algn="ctr"/>
            <a:r>
              <a:rPr lang="en-GB" sz="2400">
                <a:latin typeface="Comic Sans MS" pitchFamily="66" charset="0"/>
                <a:cs typeface="Times New Roman" pitchFamily="18" charset="0"/>
              </a:rPr>
              <a:t>Aim for the future</a:t>
            </a:r>
          </a:p>
          <a:p>
            <a:pPr eaLnBrk="0" hangingPunct="0"/>
            <a:endParaRPr lang="en-GB" sz="2400">
              <a:latin typeface="Comic Sans MS" pitchFamily="66" charset="0"/>
            </a:endParaRPr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 rot="10800000">
            <a:off x="1081749" y="4852524"/>
            <a:ext cx="1209014" cy="446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183184" tIns="91592" rIns="183184" bIns="91592"/>
          <a:lstStyle/>
          <a:p>
            <a:r>
              <a:rPr lang="en-GB" sz="3200" b="1">
                <a:latin typeface="Comic Sans MS" pitchFamily="66" charset="0"/>
                <a:cs typeface="Times New Roman" pitchFamily="18" charset="0"/>
              </a:rPr>
              <a:t>Level of</a:t>
            </a:r>
            <a:r>
              <a:rPr lang="en-GB" sz="320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3200" b="1">
                <a:latin typeface="Comic Sans MS" pitchFamily="66" charset="0"/>
                <a:cs typeface="Times New Roman" pitchFamily="18" charset="0"/>
              </a:rPr>
              <a:t>concern</a:t>
            </a:r>
            <a:endParaRPr lang="sv-SE" sz="3200" b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sv-SE" sz="3200">
              <a:latin typeface="Comic Sans MS" pitchFamily="66" charset="0"/>
            </a:endParaRPr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2443480" y="7136932"/>
            <a:ext cx="3207068" cy="22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/>
          <a:lstStyle/>
          <a:p>
            <a:r>
              <a:rPr lang="en-GB" sz="2400" dirty="0">
                <a:latin typeface="Comic Sans MS" pitchFamily="66" charset="0"/>
                <a:cs typeface="Times New Roman" pitchFamily="18" charset="0"/>
              </a:rPr>
              <a:t>Comparative risk assessment and </a:t>
            </a:r>
            <a:r>
              <a:rPr lang="en-GB" sz="2400" u="sng" dirty="0">
                <a:latin typeface="Comic Sans MS" pitchFamily="66" charset="0"/>
                <a:cs typeface="Times New Roman" pitchFamily="18" charset="0"/>
              </a:rPr>
              <a:t>risk benefit analysis on product level</a:t>
            </a:r>
          </a:p>
          <a:p>
            <a:pPr eaLnBrk="0" hangingPunct="0"/>
            <a:endParaRPr lang="en-GB" sz="2400" dirty="0">
              <a:latin typeface="Comic Sans MS" pitchFamily="66" charset="0"/>
            </a:endParaRPr>
          </a:p>
        </p:txBody>
      </p:sp>
      <p:sp>
        <p:nvSpPr>
          <p:cNvPr id="9230" name="Line 13"/>
          <p:cNvSpPr>
            <a:spLocks noChangeShapeType="1"/>
          </p:cNvSpPr>
          <p:nvPr/>
        </p:nvSpPr>
        <p:spPr bwMode="auto">
          <a:xfrm flipV="1">
            <a:off x="2138045" y="7102184"/>
            <a:ext cx="11224736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31" name="Line 14"/>
          <p:cNvSpPr>
            <a:spLocks noChangeShapeType="1"/>
          </p:cNvSpPr>
          <p:nvPr/>
        </p:nvSpPr>
        <p:spPr bwMode="auto">
          <a:xfrm>
            <a:off x="2138045" y="5651200"/>
            <a:ext cx="6449143" cy="318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32" name="Line 15"/>
          <p:cNvSpPr>
            <a:spLocks noChangeShapeType="1"/>
          </p:cNvSpPr>
          <p:nvPr/>
        </p:nvSpPr>
        <p:spPr bwMode="auto">
          <a:xfrm>
            <a:off x="2138044" y="8745289"/>
            <a:ext cx="8681189" cy="0"/>
          </a:xfrm>
          <a:prstGeom prst="line">
            <a:avLst/>
          </a:prstGeom>
          <a:noFill/>
          <a:ln w="9525">
            <a:solidFill>
              <a:srgbClr val="FF9900"/>
            </a:solidFill>
            <a:prstDash val="dash"/>
            <a:round/>
            <a:headEnd/>
            <a:tailEnd/>
          </a:ln>
        </p:spPr>
        <p:txBody>
          <a:bodyPr lIns="183184" tIns="91592" rIns="183184" bIns="91592"/>
          <a:lstStyle/>
          <a:p>
            <a:endParaRPr lang="sv-SE"/>
          </a:p>
        </p:txBody>
      </p:sp>
      <p:sp>
        <p:nvSpPr>
          <p:cNvPr id="9233" name="Text Box 16"/>
          <p:cNvSpPr txBox="1">
            <a:spLocks noChangeArrowheads="1"/>
          </p:cNvSpPr>
          <p:nvPr/>
        </p:nvSpPr>
        <p:spPr bwMode="auto">
          <a:xfrm>
            <a:off x="2443480" y="9622314"/>
            <a:ext cx="2061686" cy="114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184" tIns="91592" rIns="183184" bIns="91592"/>
          <a:lstStyle/>
          <a:p>
            <a:r>
              <a:rPr lang="en-GB" sz="2400">
                <a:latin typeface="Comic Sans MS" pitchFamily="66" charset="0"/>
                <a:cs typeface="Times New Roman" pitchFamily="18" charset="0"/>
              </a:rPr>
              <a:t>Simplified procedures</a:t>
            </a:r>
            <a:endParaRPr lang="sv-SE" sz="24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sv-SE" sz="4800">
              <a:latin typeface="Times New Roman" pitchFamily="18" charset="0"/>
            </a:endParaRPr>
          </a:p>
        </p:txBody>
      </p:sp>
      <p:sp>
        <p:nvSpPr>
          <p:cNvPr id="9234" name="Text Box 17"/>
          <p:cNvSpPr txBox="1">
            <a:spLocks noChangeArrowheads="1"/>
          </p:cNvSpPr>
          <p:nvPr/>
        </p:nvSpPr>
        <p:spPr bwMode="auto">
          <a:xfrm>
            <a:off x="8587188" y="3554284"/>
            <a:ext cx="9309404" cy="228255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lIns="183184" tIns="91592" rIns="183184" bIns="91592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400" dirty="0"/>
              <a:t>e.g. WHO class 1a or b acute toxic substances; or GHS classes Carcinogenic, Mutagenic substances and substances toxic to Reproduction (Cat 1a and b)</a:t>
            </a:r>
          </a:p>
        </p:txBody>
      </p:sp>
    </p:spTree>
    <p:extLst>
      <p:ext uri="{BB962C8B-B14F-4D97-AF65-F5344CB8AC3E}">
        <p14:creationId xmlns:p14="http://schemas.microsoft.com/office/powerpoint/2010/main" val="140380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Substitution criteria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4458" y="5142083"/>
            <a:ext cx="15577185" cy="6923993"/>
          </a:xfrm>
        </p:spPr>
        <p:txBody>
          <a:bodyPr/>
          <a:lstStyle/>
          <a:p>
            <a:r>
              <a:rPr lang="en-GB" altLang="en-US" dirty="0" smtClean="0"/>
              <a:t>an existing product or non-chemical method is significantly safer for human/animal health or the environment; </a:t>
            </a:r>
            <a:r>
              <a:rPr lang="en-GB" altLang="en-US" b="1" dirty="0">
                <a:solidFill>
                  <a:srgbClr val="FF0000"/>
                </a:solidFill>
              </a:rPr>
              <a:t>and</a:t>
            </a:r>
          </a:p>
          <a:p>
            <a:r>
              <a:rPr lang="en-GB" altLang="en-US" dirty="0" smtClean="0"/>
              <a:t>It presents no significant economic or practical disadvantages; </a:t>
            </a:r>
            <a:r>
              <a:rPr lang="en-GB" altLang="en-US" b="1" dirty="0">
                <a:solidFill>
                  <a:srgbClr val="FF0000"/>
                </a:solidFill>
              </a:rPr>
              <a:t>and</a:t>
            </a:r>
          </a:p>
          <a:p>
            <a:r>
              <a:rPr lang="en-GB" altLang="en-US" dirty="0" smtClean="0"/>
              <a:t>the chemical diversity is adequate to minimize the occurrence of resistance.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18436" name="Rectangle 1028"/>
          <p:cNvSpPr>
            <a:spLocks noChangeArrowheads="1"/>
          </p:cNvSpPr>
          <p:nvPr/>
        </p:nvSpPr>
        <p:spPr bwMode="auto">
          <a:xfrm>
            <a:off x="1803976" y="3554284"/>
            <a:ext cx="15577185" cy="127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184" tIns="91592" rIns="183184" bIns="91592" anchor="ctr"/>
          <a:lstStyle>
            <a:lvl1pPr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4800">
                <a:solidFill>
                  <a:schemeClr val="tx2"/>
                </a:solidFill>
                <a:latin typeface="Arial" charset="0"/>
              </a:rPr>
              <a:t>Substitution is only possible if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1885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mall sv-eng">
  <a:themeElements>
    <a:clrScheme name="KemI Grafisk manual">
      <a:dk1>
        <a:srgbClr val="000000"/>
      </a:dk1>
      <a:lt1>
        <a:srgbClr val="FFFFFF"/>
      </a:lt1>
      <a:dk2>
        <a:srgbClr val="FF8200"/>
      </a:dk2>
      <a:lt2>
        <a:srgbClr val="9BCBEB"/>
      </a:lt2>
      <a:accent1>
        <a:srgbClr val="FF8200"/>
      </a:accent1>
      <a:accent2>
        <a:srgbClr val="00A3E0"/>
      </a:accent2>
      <a:accent3>
        <a:srgbClr val="A7A8AA"/>
      </a:accent3>
      <a:accent4>
        <a:srgbClr val="FFCD00"/>
      </a:accent4>
      <a:accent5>
        <a:srgbClr val="97D700"/>
      </a:accent5>
      <a:accent6>
        <a:srgbClr val="F9423A"/>
      </a:accent6>
      <a:hlink>
        <a:srgbClr val="0070C0"/>
      </a:hlink>
      <a:folHlink>
        <a:srgbClr val="0070C0"/>
      </a:folHlink>
    </a:clrScheme>
    <a:fontScheme name="REACH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ACH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ACH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ACH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ppt-mall sv-eng</Template>
  <TotalTime>661</TotalTime>
  <Words>949</Words>
  <Application>Microsoft Office PowerPoint</Application>
  <PresentationFormat>Anpassad</PresentationFormat>
  <Paragraphs>106</Paragraphs>
  <Slides>12</Slides>
  <Notes>8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9" baseType="lpstr">
      <vt:lpstr>Arial</vt:lpstr>
      <vt:lpstr>Calibri</vt:lpstr>
      <vt:lpstr>Comic Sans MS</vt:lpstr>
      <vt:lpstr>Courier New</vt:lpstr>
      <vt:lpstr>Times New Roman</vt:lpstr>
      <vt:lpstr>Verdana</vt:lpstr>
      <vt:lpstr>ppt-mall sv-eng</vt:lpstr>
      <vt:lpstr>   </vt:lpstr>
      <vt:lpstr>Content</vt:lpstr>
      <vt:lpstr>FAO: Code of conduct on pesticide management</vt:lpstr>
      <vt:lpstr>European Union: Common decision –making criteria at product level based on risk assessments “Uniform Principles” Annex VI</vt:lpstr>
      <vt:lpstr>Decision –making criteria product level based on risk assessments “Uniform Principles” Annex VI</vt:lpstr>
      <vt:lpstr>Decision –making criteria product level based on risk assessments “Uniform Principles” Annex VI</vt:lpstr>
      <vt:lpstr>Plant protection Products in EU</vt:lpstr>
      <vt:lpstr>Use of comparative assessment and decision-making criteria</vt:lpstr>
      <vt:lpstr>Substitution criteria</vt:lpstr>
      <vt:lpstr>Substitution example A chemical versus a non-chemical method</vt:lpstr>
      <vt:lpstr>Substitution example product level</vt:lpstr>
      <vt:lpstr>”User classification” of products</vt:lpstr>
    </vt:vector>
  </TitlesOfParts>
  <Company>Kemikalieinspektionen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Lilian Törnqvist</dc:creator>
  <cp:lastModifiedBy>Lilian Törnqvist</cp:lastModifiedBy>
  <cp:revision>68</cp:revision>
  <dcterms:created xsi:type="dcterms:W3CDTF">2014-03-17T11:32:54Z</dcterms:created>
  <dcterms:modified xsi:type="dcterms:W3CDTF">2016-03-17T00:54:57Z</dcterms:modified>
</cp:coreProperties>
</file>