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62" r:id="rId5"/>
    <p:sldId id="259" r:id="rId6"/>
    <p:sldId id="261" r:id="rId7"/>
    <p:sldId id="263" r:id="rId8"/>
    <p:sldId id="264" r:id="rId9"/>
    <p:sldId id="265" r:id="rId10"/>
    <p:sldId id="266" r:id="rId11"/>
    <p:sldId id="260" r:id="rId12"/>
  </p:sldIdLst>
  <p:sldSz cx="18326100" cy="1374616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1225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1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7600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9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1134" y="78"/>
      </p:cViewPr>
      <p:guideLst>
        <p:guide orient="horz" pos="4329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F4850-4688-45F1-8698-F72033DEA4ED}" type="datetimeFigureOut">
              <a:rPr lang="sv-SE" smtClean="0"/>
              <a:t>2016-03-14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669BC-FBE1-47A2-935B-933BC0E567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730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2B217-499B-4545-80A0-5F05B67E36A7}" type="datetimeFigureOut">
              <a:rPr lang="sv-SE" smtClean="0"/>
              <a:t>2016-03-14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62B2B-21EB-43C7-AC6D-D765EF035F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696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v-SE" dirty="0" smtClean="0"/>
              <a:t>26% </a:t>
            </a:r>
            <a:r>
              <a:rPr lang="sv-SE" dirty="0" err="1" smtClean="0"/>
              <a:t>corresponds</a:t>
            </a:r>
            <a:r>
              <a:rPr lang="sv-SE" baseline="0" dirty="0" smtClean="0"/>
              <a:t> to </a:t>
            </a:r>
            <a:r>
              <a:rPr lang="sv-SE" baseline="0" dirty="0" err="1" smtClean="0"/>
              <a:t>about</a:t>
            </a:r>
            <a:r>
              <a:rPr lang="sv-SE" baseline="0" dirty="0" smtClean="0"/>
              <a:t> 250 </a:t>
            </a:r>
            <a:r>
              <a:rPr lang="sv-SE" baseline="0" dirty="0" err="1" smtClean="0"/>
              <a:t>substances</a:t>
            </a:r>
            <a:endParaRPr lang="sv-SE" dirty="0" smtClean="0"/>
          </a:p>
        </p:txBody>
      </p:sp>
      <p:sp>
        <p:nvSpPr>
          <p:cNvPr id="39940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CD01C9-D35B-4B00-B0A6-6CA4837F5483}" type="slidenum">
              <a:rPr lang="sv-SE" smtClean="0">
                <a:solidFill>
                  <a:prstClr val="black"/>
                </a:solidFill>
              </a:rPr>
              <a:pPr/>
              <a:t>8</a:t>
            </a:fld>
            <a:endParaRPr lang="sv-SE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7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7BE574-C857-4A93-9FAD-968C58C640A8}" type="slidenum">
              <a:rPr lang="sv-SE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45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59" y="4270221"/>
            <a:ext cx="15577185" cy="294651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623" indent="0" algn="ctr">
              <a:buNone/>
              <a:defRPr/>
            </a:lvl2pPr>
            <a:lvl3pPr marL="1831252" indent="0" algn="ctr">
              <a:buNone/>
              <a:defRPr/>
            </a:lvl3pPr>
            <a:lvl4pPr marL="2746874" indent="0" algn="ctr">
              <a:buNone/>
              <a:defRPr/>
            </a:lvl4pPr>
            <a:lvl5pPr marL="3662499" indent="0" algn="ctr">
              <a:buNone/>
              <a:defRPr/>
            </a:lvl5pPr>
            <a:lvl6pPr marL="4578122" indent="0" algn="ctr">
              <a:buNone/>
              <a:defRPr/>
            </a:lvl6pPr>
            <a:lvl7pPr marL="5493747" indent="0" algn="ctr">
              <a:buNone/>
              <a:defRPr/>
            </a:lvl7pPr>
            <a:lvl8pPr marL="6409374" indent="0" algn="ctr">
              <a:buNone/>
              <a:defRPr/>
            </a:lvl8pPr>
            <a:lvl9pPr marL="7324997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6"/>
            <a:ext cx="4123373" cy="1172878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8" y="550496"/>
            <a:ext cx="12064683" cy="1172878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60" y="4270229"/>
            <a:ext cx="15577185" cy="294651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238" indent="0" algn="ctr">
              <a:buNone/>
              <a:defRPr/>
            </a:lvl2pPr>
            <a:lvl3pPr marL="1830486" indent="0" algn="ctr">
              <a:buNone/>
              <a:defRPr/>
            </a:lvl3pPr>
            <a:lvl4pPr marL="2745726" indent="0" algn="ctr">
              <a:buNone/>
              <a:defRPr/>
            </a:lvl4pPr>
            <a:lvl5pPr marL="3660968" indent="0" algn="ctr">
              <a:buNone/>
              <a:defRPr/>
            </a:lvl5pPr>
            <a:lvl6pPr marL="4576206" indent="0" algn="ctr">
              <a:buNone/>
              <a:defRPr/>
            </a:lvl6pPr>
            <a:lvl7pPr marL="5491446" indent="0" algn="ctr">
              <a:buNone/>
              <a:defRPr/>
            </a:lvl7pPr>
            <a:lvl8pPr marL="6406692" indent="0" algn="ctr">
              <a:buNone/>
              <a:defRPr/>
            </a:lvl8pPr>
            <a:lvl9pPr marL="7321934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3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76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8" y="8833205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8" y="5826225"/>
            <a:ext cx="15577185" cy="3006972"/>
          </a:xfrm>
        </p:spPr>
        <p:txBody>
          <a:bodyPr anchor="b"/>
          <a:lstStyle>
            <a:lvl1pPr marL="0" indent="0">
              <a:buNone/>
              <a:defRPr sz="3800"/>
            </a:lvl1pPr>
            <a:lvl2pPr marL="915238" indent="0">
              <a:buNone/>
              <a:defRPr sz="3600"/>
            </a:lvl2pPr>
            <a:lvl3pPr marL="1830486" indent="0">
              <a:buNone/>
              <a:defRPr sz="3200"/>
            </a:lvl3pPr>
            <a:lvl4pPr marL="2745726" indent="0">
              <a:buNone/>
              <a:defRPr sz="2800"/>
            </a:lvl4pPr>
            <a:lvl5pPr marL="3660968" indent="0">
              <a:buNone/>
              <a:defRPr sz="2800"/>
            </a:lvl5pPr>
            <a:lvl6pPr marL="4576206" indent="0">
              <a:buNone/>
              <a:defRPr sz="2800"/>
            </a:lvl6pPr>
            <a:lvl7pPr marL="5491446" indent="0">
              <a:buNone/>
              <a:defRPr sz="2800"/>
            </a:lvl7pPr>
            <a:lvl8pPr marL="6406692" indent="0">
              <a:buNone/>
              <a:defRPr sz="2800"/>
            </a:lvl8pPr>
            <a:lvl9pPr marL="7321934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29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8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8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19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238" indent="0">
              <a:buNone/>
              <a:defRPr sz="3800" b="1"/>
            </a:lvl2pPr>
            <a:lvl3pPr marL="1830486" indent="0">
              <a:buNone/>
              <a:defRPr sz="3600" b="1"/>
            </a:lvl3pPr>
            <a:lvl4pPr marL="2745726" indent="0">
              <a:buNone/>
              <a:defRPr sz="3200" b="1"/>
            </a:lvl4pPr>
            <a:lvl5pPr marL="3660968" indent="0">
              <a:buNone/>
              <a:defRPr sz="3200" b="1"/>
            </a:lvl5pPr>
            <a:lvl6pPr marL="4576206" indent="0">
              <a:buNone/>
              <a:defRPr sz="3200" b="1"/>
            </a:lvl6pPr>
            <a:lvl7pPr marL="5491446" indent="0">
              <a:buNone/>
              <a:defRPr sz="3200" b="1"/>
            </a:lvl7pPr>
            <a:lvl8pPr marL="6406692" indent="0">
              <a:buNone/>
              <a:defRPr sz="3200" b="1"/>
            </a:lvl8pPr>
            <a:lvl9pPr marL="7321934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5"/>
            <a:ext cx="8097210" cy="7919955"/>
          </a:xfrm>
        </p:spPr>
        <p:txBody>
          <a:bodyPr/>
          <a:lstStyle>
            <a:lvl1pPr>
              <a:defRPr sz="4800"/>
            </a:lvl1pPr>
            <a:lvl2pPr>
              <a:defRPr sz="38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15" y="3076978"/>
            <a:ext cx="8100391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238" indent="0">
              <a:buNone/>
              <a:defRPr sz="3800" b="1"/>
            </a:lvl2pPr>
            <a:lvl3pPr marL="1830486" indent="0">
              <a:buNone/>
              <a:defRPr sz="3600" b="1"/>
            </a:lvl3pPr>
            <a:lvl4pPr marL="2745726" indent="0">
              <a:buNone/>
              <a:defRPr sz="3200" b="1"/>
            </a:lvl4pPr>
            <a:lvl5pPr marL="3660968" indent="0">
              <a:buNone/>
              <a:defRPr sz="3200" b="1"/>
            </a:lvl5pPr>
            <a:lvl6pPr marL="4576206" indent="0">
              <a:buNone/>
              <a:defRPr sz="3200" b="1"/>
            </a:lvl6pPr>
            <a:lvl7pPr marL="5491446" indent="0">
              <a:buNone/>
              <a:defRPr sz="3200" b="1"/>
            </a:lvl7pPr>
            <a:lvl8pPr marL="6406692" indent="0">
              <a:buNone/>
              <a:defRPr sz="3200" b="1"/>
            </a:lvl8pPr>
            <a:lvl9pPr marL="7321934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15" y="4359315"/>
            <a:ext cx="8100391" cy="7919955"/>
          </a:xfrm>
        </p:spPr>
        <p:txBody>
          <a:bodyPr/>
          <a:lstStyle>
            <a:lvl1pPr>
              <a:defRPr sz="4800"/>
            </a:lvl1pPr>
            <a:lvl2pPr>
              <a:defRPr sz="38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616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89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8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24" y="547303"/>
            <a:ext cx="6029161" cy="2329211"/>
          </a:xfrm>
        </p:spPr>
        <p:txBody>
          <a:bodyPr anchor="b"/>
          <a:lstStyle>
            <a:lvl1pPr algn="l">
              <a:defRPr sz="38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10"/>
            <a:ext cx="10244799" cy="11731969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24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238" indent="0">
              <a:buNone/>
              <a:defRPr sz="2400"/>
            </a:lvl2pPr>
            <a:lvl3pPr marL="1830486" indent="0">
              <a:buNone/>
              <a:defRPr sz="2000"/>
            </a:lvl3pPr>
            <a:lvl4pPr marL="2745726" indent="0">
              <a:buNone/>
              <a:defRPr sz="1800"/>
            </a:lvl4pPr>
            <a:lvl5pPr marL="3660968" indent="0">
              <a:buNone/>
              <a:defRPr sz="1800"/>
            </a:lvl5pPr>
            <a:lvl6pPr marL="4576206" indent="0">
              <a:buNone/>
              <a:defRPr sz="1800"/>
            </a:lvl6pPr>
            <a:lvl7pPr marL="5491446" indent="0">
              <a:buNone/>
              <a:defRPr sz="1800"/>
            </a:lvl7pPr>
            <a:lvl8pPr marL="6406692" indent="0">
              <a:buNone/>
              <a:defRPr sz="1800"/>
            </a:lvl8pPr>
            <a:lvl9pPr marL="7321934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4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4" y="9622316"/>
            <a:ext cx="10995660" cy="1135969"/>
          </a:xfrm>
        </p:spPr>
        <p:txBody>
          <a:bodyPr anchor="b"/>
          <a:lstStyle>
            <a:lvl1pPr algn="l">
              <a:defRPr sz="38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4" y="1228249"/>
            <a:ext cx="10995660" cy="8247698"/>
          </a:xfrm>
        </p:spPr>
        <p:txBody>
          <a:bodyPr/>
          <a:lstStyle>
            <a:lvl1pPr marL="0" indent="0">
              <a:buNone/>
              <a:defRPr sz="6400"/>
            </a:lvl1pPr>
            <a:lvl2pPr marL="915238" indent="0">
              <a:buNone/>
              <a:defRPr sz="5600"/>
            </a:lvl2pPr>
            <a:lvl3pPr marL="1830486" indent="0">
              <a:buNone/>
              <a:defRPr sz="4800"/>
            </a:lvl3pPr>
            <a:lvl4pPr marL="2745726" indent="0">
              <a:buNone/>
              <a:defRPr sz="3800"/>
            </a:lvl4pPr>
            <a:lvl5pPr marL="3660968" indent="0">
              <a:buNone/>
              <a:defRPr sz="3800"/>
            </a:lvl5pPr>
            <a:lvl6pPr marL="4576206" indent="0">
              <a:buNone/>
              <a:defRPr sz="3800"/>
            </a:lvl6pPr>
            <a:lvl7pPr marL="5491446" indent="0">
              <a:buNone/>
              <a:defRPr sz="3800"/>
            </a:lvl7pPr>
            <a:lvl8pPr marL="6406692" indent="0">
              <a:buNone/>
              <a:defRPr sz="3800"/>
            </a:lvl8pPr>
            <a:lvl9pPr marL="7321934" indent="0">
              <a:buNone/>
              <a:defRPr sz="38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4" y="10758283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238" indent="0">
              <a:buNone/>
              <a:defRPr sz="2400"/>
            </a:lvl2pPr>
            <a:lvl3pPr marL="1830486" indent="0">
              <a:buNone/>
              <a:defRPr sz="2000"/>
            </a:lvl3pPr>
            <a:lvl4pPr marL="2745726" indent="0">
              <a:buNone/>
              <a:defRPr sz="1800"/>
            </a:lvl4pPr>
            <a:lvl5pPr marL="3660968" indent="0">
              <a:buNone/>
              <a:defRPr sz="1800"/>
            </a:lvl5pPr>
            <a:lvl6pPr marL="4576206" indent="0">
              <a:buNone/>
              <a:defRPr sz="1800"/>
            </a:lvl6pPr>
            <a:lvl7pPr marL="5491446" indent="0">
              <a:buNone/>
              <a:defRPr sz="1800"/>
            </a:lvl7pPr>
            <a:lvl8pPr marL="6406692" indent="0">
              <a:buNone/>
              <a:defRPr sz="1800"/>
            </a:lvl8pPr>
            <a:lvl9pPr marL="7321934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043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96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7"/>
            <a:ext cx="4123373" cy="11728786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9" y="550497"/>
            <a:ext cx="12064683" cy="11728786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57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7" y="8833198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7" y="5826225"/>
            <a:ext cx="15577185" cy="3006972"/>
          </a:xfrm>
        </p:spPr>
        <p:txBody>
          <a:bodyPr anchor="b"/>
          <a:lstStyle>
            <a:lvl1pPr marL="0" indent="0">
              <a:buNone/>
              <a:defRPr sz="3900"/>
            </a:lvl1pPr>
            <a:lvl2pPr marL="915623" indent="0">
              <a:buNone/>
              <a:defRPr sz="3700"/>
            </a:lvl2pPr>
            <a:lvl3pPr marL="1831252" indent="0">
              <a:buNone/>
              <a:defRPr sz="3200"/>
            </a:lvl3pPr>
            <a:lvl4pPr marL="2746874" indent="0">
              <a:buNone/>
              <a:defRPr sz="2800"/>
            </a:lvl4pPr>
            <a:lvl5pPr marL="3662499" indent="0">
              <a:buNone/>
              <a:defRPr sz="2800"/>
            </a:lvl5pPr>
            <a:lvl6pPr marL="4578122" indent="0">
              <a:buNone/>
              <a:defRPr sz="2800"/>
            </a:lvl6pPr>
            <a:lvl7pPr marL="5493747" indent="0">
              <a:buNone/>
              <a:defRPr sz="2800"/>
            </a:lvl7pPr>
            <a:lvl8pPr marL="6409374" indent="0">
              <a:buNone/>
              <a:defRPr sz="2800"/>
            </a:lvl8pPr>
            <a:lvl9pPr marL="7324997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8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9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6"/>
            <a:ext cx="809721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08" y="3076978"/>
            <a:ext cx="810039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623" indent="0">
              <a:buNone/>
              <a:defRPr sz="3900" b="1"/>
            </a:lvl2pPr>
            <a:lvl3pPr marL="1831252" indent="0">
              <a:buNone/>
              <a:defRPr sz="3700" b="1"/>
            </a:lvl3pPr>
            <a:lvl4pPr marL="2746874" indent="0">
              <a:buNone/>
              <a:defRPr sz="3200" b="1"/>
            </a:lvl4pPr>
            <a:lvl5pPr marL="3662499" indent="0">
              <a:buNone/>
              <a:defRPr sz="3200" b="1"/>
            </a:lvl5pPr>
            <a:lvl6pPr marL="4578122" indent="0">
              <a:buNone/>
              <a:defRPr sz="3200" b="1"/>
            </a:lvl6pPr>
            <a:lvl7pPr marL="5493747" indent="0">
              <a:buNone/>
              <a:defRPr sz="3200" b="1"/>
            </a:lvl7pPr>
            <a:lvl8pPr marL="6409374" indent="0">
              <a:buNone/>
              <a:defRPr sz="3200" b="1"/>
            </a:lvl8pPr>
            <a:lvl9pPr marL="7324997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08" y="4359316"/>
            <a:ext cx="8100390" cy="7919954"/>
          </a:xfrm>
        </p:spPr>
        <p:txBody>
          <a:bodyPr/>
          <a:lstStyle>
            <a:lvl1pPr>
              <a:defRPr sz="4800"/>
            </a:lvl1pPr>
            <a:lvl2pPr>
              <a:defRPr sz="39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17" y="547304"/>
            <a:ext cx="6029161" cy="2329210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03"/>
            <a:ext cx="10244799" cy="11731970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17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3" y="9622315"/>
            <a:ext cx="10995660" cy="1135969"/>
          </a:xfrm>
        </p:spPr>
        <p:txBody>
          <a:bodyPr anchor="b"/>
          <a:lstStyle>
            <a:lvl1pPr algn="l">
              <a:defRPr sz="39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3" y="1228249"/>
            <a:ext cx="10995660" cy="8247698"/>
          </a:xfrm>
        </p:spPr>
        <p:txBody>
          <a:bodyPr/>
          <a:lstStyle>
            <a:lvl1pPr marL="0" indent="0">
              <a:buNone/>
              <a:defRPr sz="6500"/>
            </a:lvl1pPr>
            <a:lvl2pPr marL="915623" indent="0">
              <a:buNone/>
              <a:defRPr sz="5600"/>
            </a:lvl2pPr>
            <a:lvl3pPr marL="1831252" indent="0">
              <a:buNone/>
              <a:defRPr sz="4800"/>
            </a:lvl3pPr>
            <a:lvl4pPr marL="2746874" indent="0">
              <a:buNone/>
              <a:defRPr sz="3900"/>
            </a:lvl4pPr>
            <a:lvl5pPr marL="3662499" indent="0">
              <a:buNone/>
              <a:defRPr sz="3900"/>
            </a:lvl5pPr>
            <a:lvl6pPr marL="4578122" indent="0">
              <a:buNone/>
              <a:defRPr sz="3900"/>
            </a:lvl6pPr>
            <a:lvl7pPr marL="5493747" indent="0">
              <a:buNone/>
              <a:defRPr sz="3900"/>
            </a:lvl7pPr>
            <a:lvl8pPr marL="6409374" indent="0">
              <a:buNone/>
              <a:defRPr sz="3900"/>
            </a:lvl8pPr>
            <a:lvl9pPr marL="7324997" indent="0">
              <a:buNone/>
              <a:defRPr sz="39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3" y="10758282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623" indent="0">
              <a:buNone/>
              <a:defRPr sz="2400"/>
            </a:lvl2pPr>
            <a:lvl3pPr marL="1831252" indent="0">
              <a:buNone/>
              <a:defRPr sz="2000"/>
            </a:lvl3pPr>
            <a:lvl4pPr marL="2746874" indent="0">
              <a:buNone/>
              <a:defRPr sz="1800"/>
            </a:lvl4pPr>
            <a:lvl5pPr marL="3662499" indent="0">
              <a:buNone/>
              <a:defRPr sz="1800"/>
            </a:lvl5pPr>
            <a:lvl6pPr marL="4578122" indent="0">
              <a:buNone/>
              <a:defRPr sz="1800"/>
            </a:lvl6pPr>
            <a:lvl7pPr marL="5493747" indent="0">
              <a:buNone/>
              <a:defRPr sz="1800"/>
            </a:lvl7pPr>
            <a:lvl8pPr marL="6409374" indent="0">
              <a:buNone/>
              <a:defRPr sz="1800"/>
            </a:lvl8pPr>
            <a:lvl9pPr marL="7324997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50863"/>
            <a:ext cx="16494125" cy="229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206750"/>
            <a:ext cx="16494125" cy="907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33388" y="12517438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122" tIns="91559" rIns="183122" bIns="91559" numCol="1" anchor="t" anchorCtr="0" compatLnSpc="1">
            <a:prstTxWarp prst="textNoShape">
              <a:avLst/>
            </a:prstTxWarp>
          </a:bodyPr>
          <a:lstStyle>
            <a:lvl1pPr algn="r">
              <a:defRPr sz="2800"/>
            </a:lvl1pPr>
          </a:lstStyle>
          <a:p>
            <a:pPr>
              <a:defRPr/>
            </a:pPr>
            <a:fld id="{A1F28FAA-F39F-4BAE-B803-CD283BF24F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0" y="12265200"/>
            <a:ext cx="2153041" cy="1170000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039200"/>
            <a:ext cx="4680000" cy="396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0"/>
            <a:ext cx="183261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5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500">
          <a:solidFill>
            <a:srgbClr val="FF9900"/>
          </a:solidFill>
          <a:latin typeface="Arial" charset="0"/>
        </a:defRPr>
      </a:lvl5pPr>
      <a:lvl6pPr marL="915623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6pPr>
      <a:lvl7pPr marL="1831252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7pPr>
      <a:lvl8pPr marL="2746874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8pPr>
      <a:lvl9pPr marL="3662499" algn="ctr" rtl="0" eaLnBrk="1" fontAlgn="base" hangingPunct="1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Arial" charset="0"/>
        </a:defRPr>
      </a:lvl9pPr>
    </p:titleStyle>
    <p:bodyStyle>
      <a:lvl1pPr marL="681038" indent="-68580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725" indent="-57150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4413" indent="-4556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8813" indent="-455613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4800" indent="-455613" algn="l" rtl="0" eaLnBrk="1" fontAlgn="base" hangingPunct="1">
        <a:spcBef>
          <a:spcPct val="20000"/>
        </a:spcBef>
        <a:spcAft>
          <a:spcPct val="0"/>
        </a:spcAft>
        <a:buChar char="»"/>
        <a:defRPr sz="3900" baseline="0">
          <a:solidFill>
            <a:srgbClr val="000000"/>
          </a:solidFill>
          <a:latin typeface="+mn-lt"/>
        </a:defRPr>
      </a:lvl5pPr>
      <a:lvl6pPr marL="503593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6pPr>
      <a:lvl7pPr marL="5951559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7pPr>
      <a:lvl8pPr marL="6867184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8pPr>
      <a:lvl9pPr marL="7782808" indent="-457812" algn="l" rtl="0" eaLnBrk="1" fontAlgn="base" hangingPunct="1">
        <a:spcBef>
          <a:spcPct val="20000"/>
        </a:spcBef>
        <a:spcAft>
          <a:spcPct val="0"/>
        </a:spcAft>
        <a:buChar char="»"/>
        <a:defRPr sz="39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5623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3125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68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62499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8122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374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9374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24997" algn="l" defTabSz="1831252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96" y="550863"/>
            <a:ext cx="16494125" cy="22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96" y="3206758"/>
            <a:ext cx="16494125" cy="907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96" y="12517446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33396" y="12517446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 algn="r">
              <a:defRPr sz="2800"/>
            </a:lvl1pPr>
          </a:lstStyle>
          <a:p>
            <a:pPr>
              <a:defRPr/>
            </a:pPr>
            <a:fld id="{A1F28FAA-F39F-4BAE-B803-CD283BF24F73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1" y="12265199"/>
            <a:ext cx="2153040" cy="1169999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8" y="13039200"/>
            <a:ext cx="4680000" cy="396001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7"/>
            <a:ext cx="18326100" cy="180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4" rIns="91400" bIns="45704" rtlCol="0" anchor="ctr"/>
          <a:lstStyle/>
          <a:p>
            <a:pPr algn="ctr"/>
            <a:endParaRPr lang="sv-S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7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4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5pPr>
      <a:lvl6pPr marL="915238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6pPr>
      <a:lvl7pPr marL="1830486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7pPr>
      <a:lvl8pPr marL="2745726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8pPr>
      <a:lvl9pPr marL="3660968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9pPr>
    </p:titleStyle>
    <p:bodyStyle>
      <a:lvl1pPr marL="680755" indent="-6855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108" indent="-571259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3459" indent="-45542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7475" indent="-45542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3077" indent="-455420" algn="l" rtl="0" eaLnBrk="1" fontAlgn="base" hangingPunct="1">
        <a:spcBef>
          <a:spcPct val="20000"/>
        </a:spcBef>
        <a:spcAft>
          <a:spcPct val="0"/>
        </a:spcAft>
        <a:buChar char="»"/>
        <a:defRPr sz="3800" baseline="0">
          <a:solidFill>
            <a:srgbClr val="000000"/>
          </a:solidFill>
          <a:latin typeface="+mn-lt"/>
        </a:defRPr>
      </a:lvl5pPr>
      <a:lvl6pPr marL="5033831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6pPr>
      <a:lvl7pPr marL="5949067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7pPr>
      <a:lvl8pPr marL="6864309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8pPr>
      <a:lvl9pPr marL="7779553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5238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3048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572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60968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620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9144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6692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21934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food/plant/index_en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sanco_pesticides/public/index.cf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86186" y="3056657"/>
            <a:ext cx="15576550" cy="2947988"/>
          </a:xfrm>
        </p:spPr>
        <p:txBody>
          <a:bodyPr/>
          <a:lstStyle/>
          <a:p>
            <a:pPr defTabSz="1827213"/>
            <a:r>
              <a:rPr lang="sv-SE" altLang="sv-SE" dirty="0" smtClean="0"/>
              <a:t>Information from the </a:t>
            </a:r>
            <a:r>
              <a:rPr lang="sv-SE" altLang="sv-SE" dirty="0" err="1" smtClean="0"/>
              <a:t>pesticide</a:t>
            </a:r>
            <a:r>
              <a:rPr lang="sv-SE" altLang="sv-SE" dirty="0" smtClean="0"/>
              <a:t> </a:t>
            </a:r>
            <a:r>
              <a:rPr lang="sv-SE" altLang="sv-SE" dirty="0" err="1" smtClean="0"/>
              <a:t>registration</a:t>
            </a:r>
            <a:r>
              <a:rPr lang="sv-SE" altLang="sv-SE" dirty="0" smtClean="0"/>
              <a:t> process in EU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7963" y="7788275"/>
            <a:ext cx="12830175" cy="3513138"/>
          </a:xfrm>
        </p:spPr>
        <p:txBody>
          <a:bodyPr/>
          <a:lstStyle/>
          <a:p>
            <a:pPr defTabSz="1827213"/>
            <a:endParaRPr lang="sv-SE" altLang="sv-SE" sz="3200" dirty="0" smtClean="0"/>
          </a:p>
          <a:p>
            <a:pPr defTabSz="1827213"/>
            <a:endParaRPr lang="sv-SE" altLang="sv-SE" sz="3200" dirty="0" smtClean="0"/>
          </a:p>
          <a:p>
            <a:pPr defTabSz="1827213"/>
            <a:r>
              <a:rPr lang="sv-SE" altLang="sv-SE" sz="3200" dirty="0" smtClean="0"/>
              <a:t>Lilian </a:t>
            </a:r>
            <a:r>
              <a:rPr lang="sv-SE" altLang="sv-SE" sz="3200" dirty="0" smtClean="0"/>
              <a:t>Törnqvist</a:t>
            </a:r>
            <a:endParaRPr lang="sv-SE" altLang="sv-SE" sz="3200" dirty="0"/>
          </a:p>
          <a:p>
            <a:pPr defTabSz="1827213"/>
            <a:r>
              <a:rPr lang="sv-SE" altLang="sv-SE" sz="3200" dirty="0" smtClean="0"/>
              <a:t>Brasilia </a:t>
            </a:r>
            <a:r>
              <a:rPr lang="sv-SE" altLang="sv-SE" sz="3200" dirty="0" err="1" smtClean="0"/>
              <a:t>March</a:t>
            </a:r>
            <a:r>
              <a:rPr lang="sv-SE" altLang="sv-SE" sz="3200" dirty="0" smtClean="0"/>
              <a:t> 2016</a:t>
            </a:r>
            <a:endParaRPr lang="sv-SE" altLang="sv-SE" sz="3200" dirty="0" smtClean="0"/>
          </a:p>
        </p:txBody>
      </p:sp>
      <p:pic>
        <p:nvPicPr>
          <p:cNvPr id="4" name="Picture 3" descr="\\kemidom.se\root\Mina Dokument\jennyr\Mina Dokument\My Pictures\KemI och Sydostasienprogrammet\E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4066" y="5792961"/>
            <a:ext cx="2448272" cy="364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G</a:t>
            </a:r>
            <a:r>
              <a:rPr lang="sv-SE" dirty="0" err="1" smtClean="0"/>
              <a:t>uidance</a:t>
            </a:r>
            <a:r>
              <a:rPr lang="sv-SE" dirty="0" smtClean="0"/>
              <a:t> </a:t>
            </a:r>
            <a:r>
              <a:rPr lang="sv-SE" dirty="0" err="1" smtClean="0"/>
              <a:t>document</a:t>
            </a:r>
            <a:r>
              <a:rPr lang="sv-SE" dirty="0" smtClean="0"/>
              <a:t> on </a:t>
            </a:r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access information from the EU </a:t>
            </a:r>
            <a:r>
              <a:rPr lang="sv-SE" dirty="0" err="1" smtClean="0"/>
              <a:t>registration</a:t>
            </a:r>
            <a:r>
              <a:rPr lang="sv-SE" dirty="0" smtClean="0"/>
              <a:t> process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Document</a:t>
            </a:r>
            <a:r>
              <a:rPr lang="sv-SE" dirty="0" smtClean="0"/>
              <a:t> </a:t>
            </a:r>
            <a:r>
              <a:rPr lang="sv-SE" dirty="0" err="1" smtClean="0"/>
              <a:t>drafted</a:t>
            </a:r>
            <a:r>
              <a:rPr lang="sv-SE" dirty="0" smtClean="0"/>
              <a:t> by </a:t>
            </a:r>
            <a:r>
              <a:rPr lang="sv-SE" dirty="0" err="1" smtClean="0"/>
              <a:t>KemI</a:t>
            </a:r>
            <a:endParaRPr lang="sv-SE" dirty="0"/>
          </a:p>
          <a:p>
            <a:r>
              <a:rPr lang="sv-SE" dirty="0" err="1" smtClean="0"/>
              <a:t>Aim</a:t>
            </a:r>
            <a:r>
              <a:rPr lang="sv-SE" dirty="0" smtClean="0"/>
              <a:t>:</a:t>
            </a:r>
          </a:p>
          <a:p>
            <a:pPr lvl="1"/>
            <a:r>
              <a:rPr lang="sv-SE" dirty="0" err="1" smtClean="0"/>
              <a:t>Give</a:t>
            </a:r>
            <a:r>
              <a:rPr lang="sv-SE" dirty="0" smtClean="0"/>
              <a:t> an </a:t>
            </a:r>
            <a:r>
              <a:rPr lang="sv-SE" dirty="0" err="1" smtClean="0"/>
              <a:t>overview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procedures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for </a:t>
            </a:r>
            <a:r>
              <a:rPr lang="sv-SE" dirty="0" err="1" smtClean="0"/>
              <a:t>evaluation</a:t>
            </a:r>
            <a:r>
              <a:rPr lang="sv-SE" dirty="0" smtClean="0"/>
              <a:t> and decision </a:t>
            </a:r>
            <a:r>
              <a:rPr lang="sv-SE" dirty="0" err="1" smtClean="0"/>
              <a:t>making</a:t>
            </a: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>for </a:t>
            </a:r>
            <a:r>
              <a:rPr lang="sv-SE" dirty="0" err="1" smtClean="0"/>
              <a:t>active</a:t>
            </a:r>
            <a:r>
              <a:rPr lang="sv-SE" dirty="0" smtClean="0"/>
              <a:t> </a:t>
            </a:r>
            <a:r>
              <a:rPr lang="sv-SE" dirty="0" err="1" smtClean="0"/>
              <a:t>substances</a:t>
            </a:r>
            <a:r>
              <a:rPr lang="sv-SE" dirty="0" smtClean="0"/>
              <a:t> in EU</a:t>
            </a:r>
          </a:p>
          <a:p>
            <a:pPr lvl="1"/>
            <a:r>
              <a:rPr lang="sv-SE" dirty="0" err="1" smtClean="0"/>
              <a:t>Give</a:t>
            </a:r>
            <a:r>
              <a:rPr lang="sv-SE" dirty="0" smtClean="0"/>
              <a:t> </a:t>
            </a:r>
            <a:r>
              <a:rPr lang="sv-SE" dirty="0" err="1" smtClean="0"/>
              <a:t>guidance</a:t>
            </a:r>
            <a:r>
              <a:rPr lang="sv-SE" dirty="0" smtClean="0"/>
              <a:t> on </a:t>
            </a:r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find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information </a:t>
            </a:r>
            <a:r>
              <a:rPr lang="sv-SE" dirty="0" err="1" smtClean="0"/>
              <a:t>produced</a:t>
            </a:r>
            <a:r>
              <a:rPr lang="sv-SE" dirty="0" smtClean="0"/>
              <a:t> </a:t>
            </a:r>
            <a:r>
              <a:rPr lang="sv-SE" dirty="0" err="1" smtClean="0"/>
              <a:t>within</a:t>
            </a:r>
            <a:r>
              <a:rPr lang="sv-SE" dirty="0" smtClean="0"/>
              <a:t> the EU</a:t>
            </a:r>
            <a:br>
              <a:rPr lang="sv-SE" dirty="0" smtClean="0"/>
            </a:br>
            <a:r>
              <a:rPr lang="sv-SE" dirty="0" smtClean="0"/>
              <a:t>system</a:t>
            </a:r>
            <a:br>
              <a:rPr lang="sv-SE" dirty="0" smtClean="0"/>
            </a:br>
            <a:endParaRPr lang="sv-SE" dirty="0" smtClean="0"/>
          </a:p>
          <a:p>
            <a:r>
              <a:rPr lang="sv-SE" dirty="0" smtClean="0"/>
              <a:t>Test version 4 → University </a:t>
            </a:r>
            <a:r>
              <a:rPr lang="sv-SE" dirty="0" err="1" smtClean="0"/>
              <a:t>of</a:t>
            </a:r>
            <a:r>
              <a:rPr lang="sv-SE" dirty="0" smtClean="0"/>
              <a:t> Cape </a:t>
            </a:r>
            <a:r>
              <a:rPr lang="sv-SE" dirty="0"/>
              <a:t>T</a:t>
            </a:r>
            <a:r>
              <a:rPr lang="sv-SE" dirty="0" smtClean="0"/>
              <a:t>own, ITP</a:t>
            </a:r>
            <a:endParaRPr lang="sv-SE" dirty="0"/>
          </a:p>
          <a:p>
            <a:endParaRPr lang="en-US" dirty="0"/>
          </a:p>
        </p:txBody>
      </p:sp>
      <p:pic>
        <p:nvPicPr>
          <p:cNvPr id="4" name="Bildobjekt 3" descr="GD_ver 04_20150113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9" t="11393" r="32497"/>
          <a:stretch/>
        </p:blipFill>
        <p:spPr>
          <a:xfrm rot="720000">
            <a:off x="13152286" y="3948720"/>
            <a:ext cx="4392489" cy="628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5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History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6000" dirty="0" err="1" smtClean="0"/>
              <a:t>Since</a:t>
            </a:r>
            <a:r>
              <a:rPr lang="sv-SE" sz="6000" dirty="0" smtClean="0"/>
              <a:t> </a:t>
            </a:r>
            <a:r>
              <a:rPr lang="sv-SE" sz="6000" dirty="0" err="1" smtClean="0"/>
              <a:t>early</a:t>
            </a:r>
            <a:r>
              <a:rPr lang="sv-SE" sz="6000" dirty="0" smtClean="0"/>
              <a:t> 1990’s, </a:t>
            </a:r>
            <a:r>
              <a:rPr lang="sv-SE" sz="6000" dirty="0" err="1" smtClean="0"/>
              <a:t>active</a:t>
            </a:r>
            <a:r>
              <a:rPr lang="sv-SE" sz="6000" dirty="0" smtClean="0"/>
              <a:t> </a:t>
            </a:r>
            <a:r>
              <a:rPr lang="sv-SE" sz="6000" dirty="0" err="1" smtClean="0"/>
              <a:t>substances</a:t>
            </a:r>
            <a:r>
              <a:rPr lang="sv-SE" sz="6000" dirty="0" smtClean="0"/>
              <a:t> </a:t>
            </a:r>
            <a:r>
              <a:rPr lang="sv-SE" sz="6000" dirty="0" err="1" smtClean="0"/>
              <a:t>are</a:t>
            </a:r>
            <a:r>
              <a:rPr lang="sv-SE" sz="6000" dirty="0" smtClean="0"/>
              <a:t> </a:t>
            </a:r>
            <a:r>
              <a:rPr lang="sv-SE" sz="6000" dirty="0" err="1" smtClean="0"/>
              <a:t>evaluated</a:t>
            </a:r>
            <a:r>
              <a:rPr lang="sv-SE" sz="6000" dirty="0" smtClean="0"/>
              <a:t> at EU </a:t>
            </a:r>
            <a:r>
              <a:rPr lang="sv-SE" sz="6000" dirty="0" err="1" smtClean="0"/>
              <a:t>level</a:t>
            </a:r>
            <a:endParaRPr lang="sv-SE" sz="6000" dirty="0" smtClean="0"/>
          </a:p>
          <a:p>
            <a:r>
              <a:rPr lang="sv-SE" sz="6000" dirty="0" smtClean="0"/>
              <a:t>Harmonised data </a:t>
            </a:r>
            <a:r>
              <a:rPr lang="sv-SE" sz="6000" dirty="0" err="1" smtClean="0"/>
              <a:t>requirements</a:t>
            </a:r>
            <a:r>
              <a:rPr lang="sv-SE" sz="6000" dirty="0" smtClean="0"/>
              <a:t>, </a:t>
            </a:r>
            <a:r>
              <a:rPr lang="sv-SE" sz="6000" dirty="0" err="1" smtClean="0"/>
              <a:t>critera</a:t>
            </a:r>
            <a:r>
              <a:rPr lang="sv-SE" sz="6000" dirty="0" smtClean="0"/>
              <a:t> and </a:t>
            </a:r>
            <a:r>
              <a:rPr lang="sv-SE" sz="6000" dirty="0" err="1" smtClean="0"/>
              <a:t>guidance</a:t>
            </a:r>
            <a:r>
              <a:rPr lang="sv-SE" sz="6000" dirty="0" smtClean="0"/>
              <a:t> </a:t>
            </a:r>
            <a:r>
              <a:rPr lang="sv-SE" sz="6000" dirty="0" err="1" smtClean="0"/>
              <a:t>documents</a:t>
            </a:r>
            <a:endParaRPr lang="sv-SE" sz="6000" dirty="0" smtClean="0"/>
          </a:p>
          <a:p>
            <a:r>
              <a:rPr lang="sv-SE" sz="6000" dirty="0" smtClean="0"/>
              <a:t>Decision on </a:t>
            </a:r>
            <a:r>
              <a:rPr lang="sv-SE" sz="6000" dirty="0" err="1" smtClean="0">
                <a:solidFill>
                  <a:schemeClr val="accent5"/>
                </a:solidFill>
              </a:rPr>
              <a:t>approval</a:t>
            </a:r>
            <a:r>
              <a:rPr lang="sv-SE" sz="6000" dirty="0" smtClean="0"/>
              <a:t> or </a:t>
            </a:r>
            <a:r>
              <a:rPr lang="sv-SE" sz="6000" dirty="0" smtClean="0">
                <a:solidFill>
                  <a:srgbClr val="FF0000"/>
                </a:solidFill>
              </a:rPr>
              <a:t>non-approval (ban) </a:t>
            </a:r>
            <a:r>
              <a:rPr lang="sv-SE" sz="6000" dirty="0" err="1" smtClean="0">
                <a:solidFill>
                  <a:schemeClr val="tx1"/>
                </a:solidFill>
              </a:rPr>
              <a:t>of</a:t>
            </a:r>
            <a:r>
              <a:rPr lang="sv-SE" sz="6000" dirty="0" smtClean="0">
                <a:solidFill>
                  <a:schemeClr val="tx1"/>
                </a:solidFill>
              </a:rPr>
              <a:t> </a:t>
            </a:r>
            <a:r>
              <a:rPr lang="sv-SE" sz="6000" dirty="0" err="1" smtClean="0">
                <a:solidFill>
                  <a:schemeClr val="tx1"/>
                </a:solidFill>
              </a:rPr>
              <a:t>active</a:t>
            </a:r>
            <a:r>
              <a:rPr lang="sv-SE" sz="6000" dirty="0" smtClean="0">
                <a:solidFill>
                  <a:schemeClr val="tx1"/>
                </a:solidFill>
              </a:rPr>
              <a:t> </a:t>
            </a:r>
            <a:r>
              <a:rPr lang="sv-SE" sz="6000" dirty="0" err="1" smtClean="0">
                <a:solidFill>
                  <a:schemeClr val="tx1"/>
                </a:solidFill>
              </a:rPr>
              <a:t>substances</a:t>
            </a:r>
            <a:r>
              <a:rPr lang="sv-SE" sz="6000" dirty="0" smtClean="0">
                <a:solidFill>
                  <a:schemeClr val="tx1"/>
                </a:solidFill>
              </a:rPr>
              <a:t> at EU</a:t>
            </a:r>
            <a:r>
              <a:rPr lang="sv-SE" sz="6000" dirty="0" smtClean="0"/>
              <a:t> </a:t>
            </a:r>
            <a:r>
              <a:rPr lang="sv-SE" sz="6000" dirty="0" err="1" smtClean="0"/>
              <a:t>level</a:t>
            </a:r>
            <a:endParaRPr lang="sv-SE" sz="6000" dirty="0" smtClean="0"/>
          </a:p>
          <a:p>
            <a:r>
              <a:rPr lang="sv-SE" sz="6000" dirty="0" smtClean="0"/>
              <a:t>900 </a:t>
            </a:r>
            <a:r>
              <a:rPr lang="sv-SE" sz="6000" dirty="0" err="1" smtClean="0"/>
              <a:t>active</a:t>
            </a:r>
            <a:r>
              <a:rPr lang="sv-SE" sz="6000" dirty="0" smtClean="0"/>
              <a:t> </a:t>
            </a:r>
            <a:r>
              <a:rPr lang="sv-SE" sz="6000" dirty="0" err="1" smtClean="0"/>
              <a:t>substances</a:t>
            </a:r>
            <a:r>
              <a:rPr lang="sv-SE" sz="6000" dirty="0" smtClean="0"/>
              <a:t> → </a:t>
            </a:r>
            <a:r>
              <a:rPr lang="sv-SE" sz="6000" dirty="0" err="1" smtClean="0"/>
              <a:t>around</a:t>
            </a:r>
            <a:r>
              <a:rPr lang="sv-SE" sz="6000" dirty="0" smtClean="0"/>
              <a:t> 640 (lack </a:t>
            </a:r>
            <a:r>
              <a:rPr lang="sv-SE" sz="6000" dirty="0" err="1" smtClean="0"/>
              <a:t>of</a:t>
            </a:r>
            <a:r>
              <a:rPr lang="sv-SE" sz="6000" dirty="0" smtClean="0"/>
              <a:t> support from </a:t>
            </a:r>
            <a:r>
              <a:rPr lang="sv-SE" sz="6000" dirty="0" err="1" smtClean="0"/>
              <a:t>industry</a:t>
            </a:r>
            <a:r>
              <a:rPr lang="sv-SE" sz="6000" dirty="0" smtClean="0"/>
              <a:t> or </a:t>
            </a:r>
            <a:r>
              <a:rPr lang="sv-SE" sz="6000" dirty="0" err="1" smtClean="0"/>
              <a:t>incomplete</a:t>
            </a:r>
            <a:r>
              <a:rPr lang="sv-SE" sz="6000" dirty="0" smtClean="0"/>
              <a:t> dossier)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22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ktangel med rundade hörn 40"/>
          <p:cNvSpPr/>
          <p:nvPr/>
        </p:nvSpPr>
        <p:spPr>
          <a:xfrm>
            <a:off x="13423170" y="690803"/>
            <a:ext cx="4687475" cy="1136685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56" name="Rektangel med rundade hörn 55"/>
          <p:cNvSpPr/>
          <p:nvPr/>
        </p:nvSpPr>
        <p:spPr>
          <a:xfrm>
            <a:off x="-1" y="604392"/>
            <a:ext cx="13171261" cy="1217334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8" name="Dokument 7"/>
          <p:cNvSpPr/>
          <p:nvPr/>
        </p:nvSpPr>
        <p:spPr>
          <a:xfrm>
            <a:off x="3277115" y="10914398"/>
            <a:ext cx="1876108" cy="1731992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 err="1"/>
              <a:t>Application</a:t>
            </a:r>
            <a:r>
              <a:rPr lang="sv-SE" sz="2400" dirty="0"/>
              <a:t> from </a:t>
            </a:r>
            <a:r>
              <a:rPr lang="sv-SE" sz="2400" dirty="0" err="1"/>
              <a:t>Applicant</a:t>
            </a:r>
            <a:endParaRPr lang="en-GB" sz="2400" dirty="0"/>
          </a:p>
        </p:txBody>
      </p:sp>
      <p:sp>
        <p:nvSpPr>
          <p:cNvPr id="24" name="Dokument 23"/>
          <p:cNvSpPr/>
          <p:nvPr/>
        </p:nvSpPr>
        <p:spPr>
          <a:xfrm>
            <a:off x="10760867" y="10048401"/>
            <a:ext cx="1577137" cy="1731992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/>
              <a:t>COM Decision</a:t>
            </a:r>
            <a:endParaRPr lang="en-GB" sz="2400" dirty="0"/>
          </a:p>
        </p:txBody>
      </p:sp>
      <p:sp>
        <p:nvSpPr>
          <p:cNvPr id="3" name="Svängd 2"/>
          <p:cNvSpPr/>
          <p:nvPr/>
        </p:nvSpPr>
        <p:spPr>
          <a:xfrm>
            <a:off x="1260361" y="2798351"/>
            <a:ext cx="3928922" cy="3102033"/>
          </a:xfrm>
          <a:prstGeom prst="bentArrow">
            <a:avLst>
              <a:gd name="adj1" fmla="val 36339"/>
              <a:gd name="adj2" fmla="val 25000"/>
              <a:gd name="adj3" fmla="val 36936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Svängd 18"/>
          <p:cNvSpPr/>
          <p:nvPr/>
        </p:nvSpPr>
        <p:spPr>
          <a:xfrm rot="5400000">
            <a:off x="5793029" y="2630058"/>
            <a:ext cx="3011811" cy="3793443"/>
          </a:xfrm>
          <a:prstGeom prst="bentArrow">
            <a:avLst>
              <a:gd name="adj1" fmla="val 36064"/>
              <a:gd name="adj2" fmla="val 25000"/>
              <a:gd name="adj3" fmla="val 39753"/>
              <a:gd name="adj4" fmla="val 431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Svängd 21"/>
          <p:cNvSpPr/>
          <p:nvPr/>
        </p:nvSpPr>
        <p:spPr>
          <a:xfrm rot="10800000">
            <a:off x="4966373" y="6522033"/>
            <a:ext cx="4222270" cy="3356357"/>
          </a:xfrm>
          <a:prstGeom prst="bentArrow">
            <a:avLst>
              <a:gd name="adj1" fmla="val 35480"/>
              <a:gd name="adj2" fmla="val 25000"/>
              <a:gd name="adj3" fmla="val 3879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Svängd 22"/>
          <p:cNvSpPr/>
          <p:nvPr/>
        </p:nvSpPr>
        <p:spPr>
          <a:xfrm rot="16200000">
            <a:off x="1253203" y="6213156"/>
            <a:ext cx="3212820" cy="3793443"/>
          </a:xfrm>
          <a:prstGeom prst="bentArrow">
            <a:avLst>
              <a:gd name="adj1" fmla="val 35948"/>
              <a:gd name="adj2" fmla="val 25000"/>
              <a:gd name="adj3" fmla="val 33067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ruta 26"/>
          <p:cNvSpPr txBox="1"/>
          <p:nvPr/>
        </p:nvSpPr>
        <p:spPr>
          <a:xfrm>
            <a:off x="1371492" y="3284306"/>
            <a:ext cx="4344610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dirty="0"/>
              <a:t>Review (EFSA + MS)</a:t>
            </a:r>
            <a:endParaRPr lang="en-US" sz="2800" dirty="0"/>
          </a:p>
        </p:txBody>
      </p:sp>
      <p:sp>
        <p:nvSpPr>
          <p:cNvPr id="13" name="Dokument 12"/>
          <p:cNvSpPr/>
          <p:nvPr/>
        </p:nvSpPr>
        <p:spPr>
          <a:xfrm>
            <a:off x="1680215" y="1536357"/>
            <a:ext cx="2157908" cy="1731992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/>
              <a:t>EFSA Conclusion</a:t>
            </a:r>
          </a:p>
        </p:txBody>
      </p:sp>
      <p:sp>
        <p:nvSpPr>
          <p:cNvPr id="10" name="Dokument 9"/>
          <p:cNvSpPr/>
          <p:nvPr/>
        </p:nvSpPr>
        <p:spPr>
          <a:xfrm>
            <a:off x="215456" y="7939041"/>
            <a:ext cx="1324698" cy="1387697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/>
              <a:t>DAR</a:t>
            </a:r>
            <a:endParaRPr lang="en-GB" sz="2400" dirty="0"/>
          </a:p>
        </p:txBody>
      </p:sp>
      <p:sp>
        <p:nvSpPr>
          <p:cNvPr id="26" name="Dokument 25"/>
          <p:cNvSpPr/>
          <p:nvPr/>
        </p:nvSpPr>
        <p:spPr>
          <a:xfrm>
            <a:off x="8770691" y="3111513"/>
            <a:ext cx="1577137" cy="1587660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/>
              <a:t>Review </a:t>
            </a:r>
            <a:r>
              <a:rPr lang="sv-SE" sz="2400" dirty="0" err="1"/>
              <a:t>Report</a:t>
            </a:r>
            <a:endParaRPr lang="en-GB" sz="2400" dirty="0"/>
          </a:p>
        </p:txBody>
      </p:sp>
      <p:sp>
        <p:nvSpPr>
          <p:cNvPr id="28" name="textruta 27"/>
          <p:cNvSpPr txBox="1"/>
          <p:nvPr/>
        </p:nvSpPr>
        <p:spPr>
          <a:xfrm>
            <a:off x="5631990" y="3020874"/>
            <a:ext cx="2666963" cy="104682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dirty="0"/>
              <a:t>Decision </a:t>
            </a:r>
            <a:endParaRPr lang="sv-SE" sz="2800" dirty="0" smtClean="0"/>
          </a:p>
          <a:p>
            <a:r>
              <a:rPr lang="sv-SE" sz="2800" dirty="0" smtClean="0"/>
              <a:t>(</a:t>
            </a:r>
            <a:r>
              <a:rPr lang="sv-SE" sz="2800" dirty="0"/>
              <a:t>COM + MS)</a:t>
            </a:r>
            <a:endParaRPr lang="en-US" sz="2800" dirty="0"/>
          </a:p>
        </p:txBody>
      </p:sp>
      <p:sp>
        <p:nvSpPr>
          <p:cNvPr id="30" name="textruta 29"/>
          <p:cNvSpPr txBox="1"/>
          <p:nvPr/>
        </p:nvSpPr>
        <p:spPr>
          <a:xfrm>
            <a:off x="5322720" y="8538759"/>
            <a:ext cx="4013268" cy="1048741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2800" dirty="0"/>
              <a:t>New program</a:t>
            </a:r>
          </a:p>
          <a:p>
            <a:pPr algn="ctr"/>
            <a:r>
              <a:rPr lang="sv-SE" sz="2800" dirty="0"/>
              <a:t>(COM)</a:t>
            </a:r>
            <a:endParaRPr lang="en-US" sz="2800" dirty="0"/>
          </a:p>
        </p:txBody>
      </p:sp>
      <p:sp>
        <p:nvSpPr>
          <p:cNvPr id="2" name="Nedåtböjd 1"/>
          <p:cNvSpPr/>
          <p:nvPr/>
        </p:nvSpPr>
        <p:spPr>
          <a:xfrm rot="2286674">
            <a:off x="4078071" y="5209690"/>
            <a:ext cx="3221962" cy="1443327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4" name="textruta 3"/>
          <p:cNvSpPr txBox="1"/>
          <p:nvPr/>
        </p:nvSpPr>
        <p:spPr>
          <a:xfrm>
            <a:off x="2813145" y="5862753"/>
            <a:ext cx="4255702" cy="1048741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2800" dirty="0"/>
              <a:t>Repeated </a:t>
            </a:r>
            <a:r>
              <a:rPr lang="sv-SE" sz="2800" dirty="0" err="1"/>
              <a:t>review</a:t>
            </a:r>
            <a:endParaRPr lang="sv-SE" sz="2800" dirty="0"/>
          </a:p>
          <a:p>
            <a:pPr algn="ctr"/>
            <a:r>
              <a:rPr lang="sv-SE" sz="2800" dirty="0"/>
              <a:t>10 yrs </a:t>
            </a:r>
          </a:p>
        </p:txBody>
      </p:sp>
      <p:sp>
        <p:nvSpPr>
          <p:cNvPr id="49" name="textruta 48"/>
          <p:cNvSpPr txBox="1"/>
          <p:nvPr/>
        </p:nvSpPr>
        <p:spPr>
          <a:xfrm>
            <a:off x="2162675" y="10008825"/>
            <a:ext cx="3418329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2800" dirty="0"/>
              <a:t>START</a:t>
            </a:r>
          </a:p>
        </p:txBody>
      </p:sp>
      <p:sp>
        <p:nvSpPr>
          <p:cNvPr id="54" name="Vänster 53"/>
          <p:cNvSpPr/>
          <p:nvPr/>
        </p:nvSpPr>
        <p:spPr>
          <a:xfrm rot="5400000">
            <a:off x="4173360" y="9910457"/>
            <a:ext cx="836784" cy="535341"/>
          </a:xfrm>
          <a:prstGeom prst="lef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57" name="textruta 56"/>
          <p:cNvSpPr txBox="1"/>
          <p:nvPr/>
        </p:nvSpPr>
        <p:spPr>
          <a:xfrm>
            <a:off x="6998309" y="858828"/>
            <a:ext cx="7130268" cy="2405937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4800" b="1" dirty="0"/>
              <a:t>EU</a:t>
            </a:r>
          </a:p>
          <a:p>
            <a:pPr algn="ctr"/>
            <a:r>
              <a:rPr lang="sv-SE" sz="4800" dirty="0"/>
              <a:t>Active substances</a:t>
            </a:r>
          </a:p>
          <a:p>
            <a:pPr algn="ctr"/>
            <a:endParaRPr lang="sv-SE" sz="4800" b="1" dirty="0"/>
          </a:p>
        </p:txBody>
      </p:sp>
      <p:sp>
        <p:nvSpPr>
          <p:cNvPr id="36" name="textruta 35"/>
          <p:cNvSpPr txBox="1"/>
          <p:nvPr/>
        </p:nvSpPr>
        <p:spPr>
          <a:xfrm>
            <a:off x="1680216" y="8709831"/>
            <a:ext cx="3727163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dirty="0" err="1" smtClean="0"/>
              <a:t>Evaluation</a:t>
            </a:r>
            <a:r>
              <a:rPr lang="sv-SE" sz="2800" dirty="0" smtClean="0"/>
              <a:t> </a:t>
            </a:r>
            <a:r>
              <a:rPr lang="sv-SE" sz="2800" dirty="0"/>
              <a:t>(RMS)</a:t>
            </a:r>
            <a:endParaRPr lang="en-US" sz="2800" dirty="0"/>
          </a:p>
        </p:txBody>
      </p:sp>
      <p:sp>
        <p:nvSpPr>
          <p:cNvPr id="25" name="Dokument 24"/>
          <p:cNvSpPr/>
          <p:nvPr/>
        </p:nvSpPr>
        <p:spPr>
          <a:xfrm>
            <a:off x="11428785" y="4122363"/>
            <a:ext cx="1577137" cy="1698736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/>
              <a:t>COM </a:t>
            </a:r>
            <a:r>
              <a:rPr lang="sv-SE" sz="2400" dirty="0" err="1"/>
              <a:t>Directive</a:t>
            </a:r>
            <a:endParaRPr lang="en-GB" sz="2400" dirty="0"/>
          </a:p>
        </p:txBody>
      </p:sp>
      <p:sp>
        <p:nvSpPr>
          <p:cNvPr id="43" name="Nedåtböjd 42"/>
          <p:cNvSpPr/>
          <p:nvPr/>
        </p:nvSpPr>
        <p:spPr>
          <a:xfrm rot="3103234">
            <a:off x="15696951" y="5091811"/>
            <a:ext cx="1895728" cy="1135667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50" name="textruta 49"/>
          <p:cNvSpPr txBox="1"/>
          <p:nvPr/>
        </p:nvSpPr>
        <p:spPr>
          <a:xfrm>
            <a:off x="11472106" y="896482"/>
            <a:ext cx="7130268" cy="2405937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4800" b="1" dirty="0"/>
              <a:t>National</a:t>
            </a:r>
          </a:p>
          <a:p>
            <a:pPr algn="ctr"/>
            <a:r>
              <a:rPr lang="sv-SE" sz="4800" dirty="0"/>
              <a:t>Products</a:t>
            </a:r>
          </a:p>
          <a:p>
            <a:pPr algn="ctr"/>
            <a:endParaRPr lang="sv-SE" sz="4800" b="1" dirty="0"/>
          </a:p>
        </p:txBody>
      </p:sp>
      <p:sp>
        <p:nvSpPr>
          <p:cNvPr id="51" name="Svängd 50"/>
          <p:cNvSpPr/>
          <p:nvPr/>
        </p:nvSpPr>
        <p:spPr>
          <a:xfrm>
            <a:off x="14395685" y="3573219"/>
            <a:ext cx="3380500" cy="1712205"/>
          </a:xfrm>
          <a:prstGeom prst="bentArrow">
            <a:avLst>
              <a:gd name="adj1" fmla="val 36339"/>
              <a:gd name="adj2" fmla="val 25000"/>
              <a:gd name="adj3" fmla="val 36936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" name="Vänster 60"/>
          <p:cNvSpPr/>
          <p:nvPr/>
        </p:nvSpPr>
        <p:spPr>
          <a:xfrm rot="13999935">
            <a:off x="7628916" y="7917784"/>
            <a:ext cx="5889642" cy="716279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5" name="Vänster 4"/>
          <p:cNvSpPr/>
          <p:nvPr/>
        </p:nvSpPr>
        <p:spPr>
          <a:xfrm rot="10800000">
            <a:off x="8585783" y="5574082"/>
            <a:ext cx="5051063" cy="826415"/>
          </a:xfrm>
          <a:prstGeom prst="lef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20" name="textruta 19"/>
          <p:cNvSpPr txBox="1"/>
          <p:nvPr/>
        </p:nvSpPr>
        <p:spPr>
          <a:xfrm>
            <a:off x="9016957" y="9038072"/>
            <a:ext cx="3176730" cy="1048741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2800" b="1" dirty="0"/>
              <a:t>Non-approval (Ban)</a:t>
            </a:r>
            <a:endParaRPr lang="en-GB" sz="2800" b="1" dirty="0"/>
          </a:p>
        </p:txBody>
      </p:sp>
      <p:sp>
        <p:nvSpPr>
          <p:cNvPr id="62" name="Vänster 61"/>
          <p:cNvSpPr/>
          <p:nvPr/>
        </p:nvSpPr>
        <p:spPr>
          <a:xfrm rot="16714134">
            <a:off x="13167723" y="8597201"/>
            <a:ext cx="2650135" cy="49652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21" name="textruta 20"/>
          <p:cNvSpPr txBox="1"/>
          <p:nvPr/>
        </p:nvSpPr>
        <p:spPr>
          <a:xfrm>
            <a:off x="9969832" y="5619722"/>
            <a:ext cx="2020424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b="1" dirty="0"/>
              <a:t>Approval</a:t>
            </a:r>
            <a:endParaRPr lang="en-GB" sz="2800" b="1" dirty="0"/>
          </a:p>
        </p:txBody>
      </p:sp>
      <p:sp>
        <p:nvSpPr>
          <p:cNvPr id="63" name="textruta 62"/>
          <p:cNvSpPr txBox="1"/>
          <p:nvPr/>
        </p:nvSpPr>
        <p:spPr>
          <a:xfrm>
            <a:off x="13779387" y="9077487"/>
            <a:ext cx="3176730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r>
              <a:rPr lang="sv-SE" sz="2800" b="1" dirty="0"/>
              <a:t>Non-approval</a:t>
            </a:r>
            <a:endParaRPr lang="en-GB" sz="2800" b="1" dirty="0"/>
          </a:p>
        </p:txBody>
      </p:sp>
      <p:sp>
        <p:nvSpPr>
          <p:cNvPr id="64" name="textruta 63"/>
          <p:cNvSpPr txBox="1"/>
          <p:nvPr/>
        </p:nvSpPr>
        <p:spPr>
          <a:xfrm>
            <a:off x="14655028" y="3658186"/>
            <a:ext cx="4177196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dirty="0" err="1"/>
              <a:t>Evaluation</a:t>
            </a:r>
            <a:r>
              <a:rPr lang="sv-SE" sz="2800" dirty="0"/>
              <a:t>( (RMS)</a:t>
            </a:r>
            <a:endParaRPr lang="en-US" sz="2800" dirty="0"/>
          </a:p>
        </p:txBody>
      </p:sp>
      <p:sp>
        <p:nvSpPr>
          <p:cNvPr id="42" name="textruta 41"/>
          <p:cNvSpPr txBox="1"/>
          <p:nvPr/>
        </p:nvSpPr>
        <p:spPr>
          <a:xfrm>
            <a:off x="14647060" y="4852424"/>
            <a:ext cx="3418329" cy="1480577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pPr algn="ctr"/>
            <a:endParaRPr lang="sv-SE" sz="2800" b="1" dirty="0"/>
          </a:p>
          <a:p>
            <a:pPr algn="ctr"/>
            <a:r>
              <a:rPr lang="sv-SE" sz="2800" dirty="0"/>
              <a:t>Repeated </a:t>
            </a:r>
            <a:r>
              <a:rPr lang="sv-SE" sz="2800" dirty="0" err="1"/>
              <a:t>review</a:t>
            </a:r>
            <a:endParaRPr lang="sv-SE" sz="2800" dirty="0"/>
          </a:p>
          <a:p>
            <a:pPr algn="ctr"/>
            <a:r>
              <a:rPr lang="sv-SE" sz="2800" dirty="0"/>
              <a:t>10 yrs</a:t>
            </a:r>
          </a:p>
        </p:txBody>
      </p:sp>
      <p:sp>
        <p:nvSpPr>
          <p:cNvPr id="65" name="textruta 64"/>
          <p:cNvSpPr txBox="1"/>
          <p:nvPr/>
        </p:nvSpPr>
        <p:spPr>
          <a:xfrm>
            <a:off x="14860361" y="7224201"/>
            <a:ext cx="4177196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dirty="0">
                <a:solidFill>
                  <a:schemeClr val="bg1">
                    <a:lumMod val="95000"/>
                  </a:schemeClr>
                </a:solidFill>
              </a:rPr>
              <a:t>Peer </a:t>
            </a:r>
            <a:r>
              <a:rPr lang="sv-SE" sz="2800" dirty="0" err="1">
                <a:solidFill>
                  <a:schemeClr val="bg1">
                    <a:lumMod val="95000"/>
                  </a:schemeClr>
                </a:solidFill>
              </a:rPr>
              <a:t>review</a:t>
            </a:r>
            <a:r>
              <a:rPr lang="sv-SE" sz="2800" dirty="0">
                <a:solidFill>
                  <a:schemeClr val="bg1">
                    <a:lumMod val="95000"/>
                  </a:schemeClr>
                </a:solidFill>
              </a:rPr>
              <a:t> (MS)</a:t>
            </a:r>
            <a:endParaRPr 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Vänster 39"/>
          <p:cNvSpPr/>
          <p:nvPr/>
        </p:nvSpPr>
        <p:spPr>
          <a:xfrm rot="5054979">
            <a:off x="13785210" y="6549779"/>
            <a:ext cx="1527768" cy="489969"/>
          </a:xfrm>
          <a:prstGeom prst="lef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  <p:sp>
        <p:nvSpPr>
          <p:cNvPr id="66" name="textruta 65"/>
          <p:cNvSpPr txBox="1"/>
          <p:nvPr/>
        </p:nvSpPr>
        <p:spPr>
          <a:xfrm>
            <a:off x="13781163" y="6544840"/>
            <a:ext cx="2020424" cy="616908"/>
          </a:xfrm>
          <a:prstGeom prst="rect">
            <a:avLst/>
          </a:prstGeom>
          <a:noFill/>
        </p:spPr>
        <p:txBody>
          <a:bodyPr wrap="square" lIns="183264" tIns="91632" rIns="183264" bIns="91632" rtlCol="0">
            <a:spAutoFit/>
          </a:bodyPr>
          <a:lstStyle/>
          <a:p>
            <a:r>
              <a:rPr lang="sv-SE" sz="2800" b="1" dirty="0"/>
              <a:t>Approval </a:t>
            </a:r>
            <a:endParaRPr lang="en-GB" sz="2800" b="1" dirty="0"/>
          </a:p>
        </p:txBody>
      </p:sp>
      <p:sp>
        <p:nvSpPr>
          <p:cNvPr id="52" name="Svängd 51"/>
          <p:cNvSpPr/>
          <p:nvPr/>
        </p:nvSpPr>
        <p:spPr>
          <a:xfrm rot="10800000">
            <a:off x="14502741" y="6428756"/>
            <a:ext cx="3273441" cy="1510284"/>
          </a:xfrm>
          <a:prstGeom prst="bentArrow">
            <a:avLst>
              <a:gd name="adj1" fmla="val 36064"/>
              <a:gd name="adj2" fmla="val 25000"/>
              <a:gd name="adj3" fmla="val 39753"/>
              <a:gd name="adj4" fmla="val 431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Dokument 37"/>
          <p:cNvSpPr/>
          <p:nvPr/>
        </p:nvSpPr>
        <p:spPr>
          <a:xfrm>
            <a:off x="13290751" y="2621726"/>
            <a:ext cx="1876108" cy="951493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3264" tIns="91632" rIns="183264" bIns="91632" rtlCol="0" anchor="ctr"/>
          <a:lstStyle/>
          <a:p>
            <a:pPr algn="ctr"/>
            <a:r>
              <a:rPr lang="sv-SE" sz="2400" dirty="0" err="1"/>
              <a:t>Application</a:t>
            </a:r>
            <a:r>
              <a:rPr lang="sv-SE" sz="2400" dirty="0"/>
              <a:t> </a:t>
            </a:r>
            <a:endParaRPr lang="en-GB" sz="2400" dirty="0"/>
          </a:p>
        </p:txBody>
      </p:sp>
      <p:sp>
        <p:nvSpPr>
          <p:cNvPr id="39" name="Vänster 38"/>
          <p:cNvSpPr/>
          <p:nvPr/>
        </p:nvSpPr>
        <p:spPr>
          <a:xfrm rot="14209882">
            <a:off x="13775707" y="3664986"/>
            <a:ext cx="836784" cy="535341"/>
          </a:xfrm>
          <a:prstGeom prst="lef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3264" tIns="91632" rIns="183264" bIns="91632"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409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8" grpId="0" animBg="1"/>
      <p:bldP spid="24" grpId="0" animBg="1"/>
      <p:bldP spid="3" grpId="0" animBg="1"/>
      <p:bldP spid="19" grpId="0" animBg="1"/>
      <p:bldP spid="22" grpId="0" animBg="1"/>
      <p:bldP spid="23" grpId="0" animBg="1"/>
      <p:bldP spid="27" grpId="0"/>
      <p:bldP spid="13" grpId="0" animBg="1"/>
      <p:bldP spid="10" grpId="0" animBg="1"/>
      <p:bldP spid="26" grpId="0" animBg="1"/>
      <p:bldP spid="28" grpId="0"/>
      <p:bldP spid="30" grpId="0"/>
      <p:bldP spid="2" grpId="0" animBg="1"/>
      <p:bldP spid="4" grpId="0"/>
      <p:bldP spid="49" grpId="0"/>
      <p:bldP spid="54" grpId="0" animBg="1"/>
      <p:bldP spid="36" grpId="0"/>
      <p:bldP spid="25" grpId="0" animBg="1"/>
      <p:bldP spid="43" grpId="0" animBg="1"/>
      <p:bldP spid="50" grpId="0"/>
      <p:bldP spid="51" grpId="0" animBg="1"/>
      <p:bldP spid="61" grpId="0" animBg="1"/>
      <p:bldP spid="5" grpId="0" animBg="1"/>
      <p:bldP spid="20" grpId="0"/>
      <p:bldP spid="62" grpId="0" animBg="1"/>
      <p:bldP spid="21" grpId="0"/>
      <p:bldP spid="63" grpId="0"/>
      <p:bldP spid="64" grpId="0"/>
      <p:bldP spid="42" grpId="0"/>
      <p:bldP spid="40" grpId="0" animBg="1"/>
      <p:bldP spid="66" grpId="0"/>
      <p:bldP spid="52" grpId="0" animBg="1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Decision </a:t>
            </a:r>
            <a:r>
              <a:rPr lang="sv-SE" dirty="0" err="1" smtClean="0"/>
              <a:t>making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882130" y="2984078"/>
            <a:ext cx="16494125" cy="9074150"/>
          </a:xfrm>
        </p:spPr>
        <p:txBody>
          <a:bodyPr/>
          <a:lstStyle/>
          <a:p>
            <a:r>
              <a:rPr lang="sv-SE" dirty="0" err="1" smtClean="0"/>
              <a:t>European</a:t>
            </a:r>
            <a:r>
              <a:rPr lang="sv-SE" dirty="0" smtClean="0"/>
              <a:t> Commission drafts a </a:t>
            </a:r>
            <a:r>
              <a:rPr lang="sv-SE" dirty="0" err="1" smtClean="0"/>
              <a:t>proposal</a:t>
            </a:r>
            <a:r>
              <a:rPr lang="sv-SE" dirty="0" smtClean="0"/>
              <a:t> for decision </a:t>
            </a:r>
            <a:r>
              <a:rPr lang="sv-SE" dirty="0" err="1" smtClean="0"/>
              <a:t>based</a:t>
            </a:r>
            <a:r>
              <a:rPr lang="sv-SE" dirty="0" smtClean="0"/>
              <a:t> on the EFSA </a:t>
            </a:r>
            <a:r>
              <a:rPr lang="sv-SE" dirty="0" err="1" smtClean="0"/>
              <a:t>conclusion</a:t>
            </a:r>
            <a:endParaRPr lang="sv-SE" dirty="0" smtClean="0"/>
          </a:p>
          <a:p>
            <a:r>
              <a:rPr lang="sv-SE" dirty="0" smtClean="0"/>
              <a:t>A </a:t>
            </a:r>
            <a:r>
              <a:rPr lang="sv-SE" dirty="0" err="1" smtClean="0"/>
              <a:t>standing</a:t>
            </a:r>
            <a:r>
              <a:rPr lang="sv-SE" dirty="0" smtClean="0"/>
              <a:t> </a:t>
            </a:r>
            <a:r>
              <a:rPr lang="sv-SE" dirty="0" err="1" smtClean="0"/>
              <a:t>committee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all </a:t>
            </a:r>
            <a:r>
              <a:rPr lang="sv-SE" dirty="0" err="1"/>
              <a:t>M</a:t>
            </a:r>
            <a:r>
              <a:rPr lang="sv-SE" dirty="0" err="1" smtClean="0"/>
              <a:t>ember</a:t>
            </a:r>
            <a:r>
              <a:rPr lang="sv-SE" dirty="0" smtClean="0"/>
              <a:t> States </a:t>
            </a:r>
            <a:r>
              <a:rPr lang="sv-SE" dirty="0" err="1" smtClean="0"/>
              <a:t>votes</a:t>
            </a:r>
            <a:endParaRPr lang="en-US" dirty="0"/>
          </a:p>
        </p:txBody>
      </p:sp>
      <p:pic>
        <p:nvPicPr>
          <p:cNvPr id="1026" name="Picture 2" descr="\\kemidom.se\root\Mina Dokument\jennyr\Mina Dokument\My Pictures\EUmö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256" y="7233121"/>
            <a:ext cx="4608512" cy="306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oln 3"/>
          <p:cNvSpPr/>
          <p:nvPr/>
        </p:nvSpPr>
        <p:spPr>
          <a:xfrm>
            <a:off x="1170162" y="6463917"/>
            <a:ext cx="2592288" cy="136815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2400" b="1" dirty="0" err="1" smtClean="0"/>
              <a:t>Need</a:t>
            </a:r>
            <a:endParaRPr lang="en-US" sz="2400" b="1" dirty="0"/>
          </a:p>
        </p:txBody>
      </p:sp>
      <p:sp>
        <p:nvSpPr>
          <p:cNvPr id="6" name="Moln 5"/>
          <p:cNvSpPr/>
          <p:nvPr/>
        </p:nvSpPr>
        <p:spPr>
          <a:xfrm>
            <a:off x="882130" y="9225931"/>
            <a:ext cx="2592288" cy="136815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2400" b="1" dirty="0" err="1" smtClean="0"/>
              <a:t>Political</a:t>
            </a:r>
            <a:r>
              <a:rPr lang="sv-SE" sz="2400" b="1" dirty="0" smtClean="0"/>
              <a:t> position</a:t>
            </a:r>
            <a:endParaRPr lang="en-US" sz="2400" b="1" dirty="0"/>
          </a:p>
        </p:txBody>
      </p:sp>
      <p:cxnSp>
        <p:nvCxnSpPr>
          <p:cNvPr id="8" name="Rak pil 7"/>
          <p:cNvCxnSpPr/>
          <p:nvPr/>
        </p:nvCxnSpPr>
        <p:spPr>
          <a:xfrm>
            <a:off x="3330402" y="7521153"/>
            <a:ext cx="1740854" cy="1008112"/>
          </a:xfrm>
          <a:prstGeom prst="straightConnector1">
            <a:avLst/>
          </a:prstGeom>
          <a:ln w="762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k pil 10"/>
          <p:cNvCxnSpPr/>
          <p:nvPr/>
        </p:nvCxnSpPr>
        <p:spPr>
          <a:xfrm flipV="1">
            <a:off x="3330402" y="9225931"/>
            <a:ext cx="1740854" cy="527470"/>
          </a:xfrm>
          <a:prstGeom prst="straightConnector1">
            <a:avLst/>
          </a:prstGeom>
          <a:ln w="762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/>
          <p:cNvSpPr txBox="1"/>
          <p:nvPr/>
        </p:nvSpPr>
        <p:spPr>
          <a:xfrm>
            <a:off x="13036919" y="7048455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dirty="0" smtClean="0">
                <a:solidFill>
                  <a:schemeClr val="accent5"/>
                </a:solidFill>
              </a:rPr>
              <a:t>Approval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4" name="textruta 13"/>
          <p:cNvSpPr txBox="1"/>
          <p:nvPr/>
        </p:nvSpPr>
        <p:spPr>
          <a:xfrm>
            <a:off x="12835458" y="953011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dirty="0" smtClean="0">
                <a:solidFill>
                  <a:srgbClr val="FF0000"/>
                </a:solidFill>
              </a:rPr>
              <a:t>Non-approval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21" name="Rak pil 20"/>
          <p:cNvCxnSpPr/>
          <p:nvPr/>
        </p:nvCxnSpPr>
        <p:spPr>
          <a:xfrm flipV="1">
            <a:off x="9679768" y="7521153"/>
            <a:ext cx="3155690" cy="57757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Rak pil 22"/>
          <p:cNvCxnSpPr/>
          <p:nvPr/>
        </p:nvCxnSpPr>
        <p:spPr>
          <a:xfrm>
            <a:off x="9673702" y="9049965"/>
            <a:ext cx="3155690" cy="80331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textruta 23"/>
          <p:cNvSpPr txBox="1"/>
          <p:nvPr/>
        </p:nvSpPr>
        <p:spPr>
          <a:xfrm>
            <a:off x="11107266" y="8385249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 smtClean="0"/>
              <a:t>OR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1012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" grpId="0"/>
      <p:bldP spid="14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Approval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The risk </a:t>
            </a:r>
            <a:r>
              <a:rPr lang="sv-SE" dirty="0" err="1" smtClean="0"/>
              <a:t>assessment</a:t>
            </a:r>
            <a:r>
              <a:rPr lang="sv-SE" dirty="0" smtClean="0"/>
              <a:t> has </a:t>
            </a:r>
            <a:r>
              <a:rPr lang="sv-SE" dirty="0" err="1" smtClean="0"/>
              <a:t>shown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a representative </a:t>
            </a:r>
            <a:r>
              <a:rPr lang="sv-SE" dirty="0" err="1" smtClean="0"/>
              <a:t>product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be </a:t>
            </a:r>
            <a:r>
              <a:rPr lang="sv-SE" dirty="0" err="1" smtClean="0"/>
              <a:t>used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”acceptable risk” </a:t>
            </a:r>
            <a:r>
              <a:rPr lang="sv-SE" dirty="0" err="1" smtClean="0"/>
              <a:t>to</a:t>
            </a:r>
            <a:r>
              <a:rPr lang="sv-SE" dirty="0" smtClean="0"/>
              <a:t> human </a:t>
            </a:r>
            <a:r>
              <a:rPr lang="sv-SE" dirty="0" err="1" smtClean="0"/>
              <a:t>health</a:t>
            </a:r>
            <a:r>
              <a:rPr lang="sv-SE" dirty="0" smtClean="0"/>
              <a:t> and the </a:t>
            </a:r>
            <a:r>
              <a:rPr lang="sv-SE" dirty="0" err="1" smtClean="0"/>
              <a:t>environment</a:t>
            </a:r>
            <a:endParaRPr lang="sv-SE" dirty="0" smtClean="0"/>
          </a:p>
          <a:p>
            <a:r>
              <a:rPr lang="sv-SE" dirty="0" smtClean="0"/>
              <a:t>Approvals </a:t>
            </a:r>
            <a:r>
              <a:rPr lang="sv-SE" dirty="0" err="1" smtClean="0"/>
              <a:t>might</a:t>
            </a:r>
            <a:r>
              <a:rPr lang="sv-SE" dirty="0" smtClean="0"/>
              <a:t> </a:t>
            </a:r>
            <a:r>
              <a:rPr lang="sv-SE" dirty="0" err="1" smtClean="0"/>
              <a:t>include</a:t>
            </a:r>
            <a:r>
              <a:rPr lang="sv-SE" dirty="0" smtClean="0"/>
              <a:t> extensive risk </a:t>
            </a:r>
            <a:r>
              <a:rPr lang="sv-SE" dirty="0" err="1" smtClean="0"/>
              <a:t>mitigation</a:t>
            </a:r>
            <a:r>
              <a:rPr lang="sv-SE" dirty="0" smtClean="0"/>
              <a:t> </a:t>
            </a:r>
            <a:r>
              <a:rPr lang="sv-SE" dirty="0" err="1" smtClean="0"/>
              <a:t>measures</a:t>
            </a:r>
            <a:endParaRPr lang="sv-SE" dirty="0" smtClean="0"/>
          </a:p>
          <a:p>
            <a:r>
              <a:rPr lang="sv-SE" dirty="0" err="1" smtClean="0"/>
              <a:t>Possibility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approve</a:t>
            </a:r>
            <a:r>
              <a:rPr lang="sv-SE" dirty="0" smtClean="0"/>
              <a:t> </a:t>
            </a:r>
            <a:r>
              <a:rPr lang="sv-SE" dirty="0" err="1" smtClean="0"/>
              <a:t>active</a:t>
            </a:r>
            <a:r>
              <a:rPr lang="sv-SE" dirty="0" smtClean="0"/>
              <a:t> </a:t>
            </a:r>
            <a:r>
              <a:rPr lang="sv-SE" dirty="0" err="1" smtClean="0"/>
              <a:t>substances</a:t>
            </a:r>
            <a:r>
              <a:rPr lang="sv-SE" dirty="0" smtClean="0"/>
              <a:t> </a:t>
            </a:r>
            <a:r>
              <a:rPr lang="sv-SE" dirty="0" err="1" smtClean="0"/>
              <a:t>without</a:t>
            </a:r>
            <a:r>
              <a:rPr lang="sv-SE" dirty="0" smtClean="0"/>
              <a:t> a full risk </a:t>
            </a:r>
            <a:r>
              <a:rPr lang="sv-SE" dirty="0" err="1" smtClean="0"/>
              <a:t>assessment</a:t>
            </a:r>
            <a:r>
              <a:rPr lang="sv-SE" dirty="0" smtClean="0"/>
              <a:t> </a:t>
            </a:r>
            <a:r>
              <a:rPr lang="sv-SE" dirty="0" err="1" smtClean="0"/>
              <a:t>due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lack </a:t>
            </a:r>
            <a:r>
              <a:rPr lang="sv-SE" dirty="0" err="1" smtClean="0"/>
              <a:t>of</a:t>
            </a:r>
            <a:r>
              <a:rPr lang="sv-SE" dirty="0" smtClean="0"/>
              <a:t> data, </a:t>
            </a:r>
            <a:r>
              <a:rPr lang="sv-SE" dirty="0" err="1" smtClean="0"/>
              <a:t>if</a:t>
            </a:r>
            <a:r>
              <a:rPr lang="sv-SE" dirty="0" smtClean="0"/>
              <a:t> </a:t>
            </a:r>
            <a:r>
              <a:rPr lang="sv-SE" dirty="0" err="1" smtClean="0"/>
              <a:t>likely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the risk </a:t>
            </a:r>
            <a:r>
              <a:rPr lang="sv-SE" dirty="0" err="1" smtClean="0"/>
              <a:t>assessment</a:t>
            </a:r>
            <a:r>
              <a:rPr lang="sv-SE" dirty="0" smtClean="0"/>
              <a:t> </a:t>
            </a:r>
            <a:r>
              <a:rPr lang="sv-SE" dirty="0" err="1" smtClean="0"/>
              <a:t>would</a:t>
            </a:r>
            <a:r>
              <a:rPr lang="sv-SE" dirty="0" smtClean="0"/>
              <a:t> show ”acceptable risk”. </a:t>
            </a:r>
            <a:br>
              <a:rPr lang="sv-SE" dirty="0" smtClean="0"/>
            </a:br>
            <a:r>
              <a:rPr lang="sv-SE" dirty="0" err="1" smtClean="0"/>
              <a:t>Confirmatory</a:t>
            </a:r>
            <a:r>
              <a:rPr lang="sv-SE" dirty="0" smtClean="0"/>
              <a:t> data </a:t>
            </a:r>
            <a:r>
              <a:rPr lang="sv-SE" dirty="0" err="1" smtClean="0"/>
              <a:t>specified</a:t>
            </a:r>
            <a:r>
              <a:rPr lang="sv-SE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Non-approval (ban)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”</a:t>
            </a:r>
            <a:r>
              <a:rPr lang="sv-SE" dirty="0" err="1" smtClean="0"/>
              <a:t>Unacceptable</a:t>
            </a:r>
            <a:r>
              <a:rPr lang="sv-SE" dirty="0" smtClean="0"/>
              <a:t> risk” </a:t>
            </a:r>
            <a:r>
              <a:rPr lang="sv-SE" dirty="0" err="1" smtClean="0"/>
              <a:t>to</a:t>
            </a:r>
            <a:r>
              <a:rPr lang="sv-SE" dirty="0" smtClean="0"/>
              <a:t> human </a:t>
            </a:r>
            <a:r>
              <a:rPr lang="sv-SE" dirty="0" err="1" smtClean="0"/>
              <a:t>health</a:t>
            </a:r>
            <a:r>
              <a:rPr lang="sv-SE" dirty="0" smtClean="0"/>
              <a:t> and/or the </a:t>
            </a:r>
            <a:r>
              <a:rPr lang="sv-SE" dirty="0" err="1" smtClean="0"/>
              <a:t>environment</a:t>
            </a:r>
            <a:endParaRPr lang="sv-SE" dirty="0" smtClean="0"/>
          </a:p>
          <a:p>
            <a:r>
              <a:rPr lang="sv-SE" dirty="0" err="1" smtClean="0"/>
              <a:t>Withdrawal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substance</a:t>
            </a:r>
            <a:r>
              <a:rPr lang="sv-SE" dirty="0" smtClean="0"/>
              <a:t> from the </a:t>
            </a:r>
            <a:r>
              <a:rPr lang="sv-SE" dirty="0" err="1" smtClean="0"/>
              <a:t>review</a:t>
            </a:r>
            <a:r>
              <a:rPr lang="sv-SE" dirty="0" smtClean="0"/>
              <a:t> process</a:t>
            </a:r>
          </a:p>
          <a:p>
            <a:pPr lvl="1"/>
            <a:r>
              <a:rPr lang="sv-SE" dirty="0" err="1" smtClean="0"/>
              <a:t>Knowledge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”</a:t>
            </a:r>
            <a:r>
              <a:rPr lang="sv-SE" dirty="0" err="1" smtClean="0"/>
              <a:t>unacceptable</a:t>
            </a:r>
            <a:r>
              <a:rPr lang="sv-SE" dirty="0" smtClean="0"/>
              <a:t> risks”</a:t>
            </a:r>
          </a:p>
          <a:p>
            <a:pPr lvl="1"/>
            <a:r>
              <a:rPr lang="sv-SE" dirty="0" err="1" smtClean="0"/>
              <a:t>Large</a:t>
            </a:r>
            <a:r>
              <a:rPr lang="sv-SE" dirty="0" smtClean="0"/>
              <a:t> data gaps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Substances assessed and approved within EU 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500 (currently 478) active substances are approved in EU. </a:t>
            </a:r>
          </a:p>
          <a:p>
            <a:r>
              <a:rPr lang="en-US" dirty="0" smtClean="0"/>
              <a:t>Active substances include chemical substances, micro-organisms and viruses.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Plants - European Commission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328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Platshållare för sidfo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PPPs in EU 2009</a:t>
            </a:r>
            <a:endParaRPr lang="en-US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874" y="2863785"/>
            <a:ext cx="16894373" cy="9020920"/>
          </a:xfrm>
        </p:spPr>
        <p:txBody>
          <a:bodyPr/>
          <a:lstStyle/>
          <a:p>
            <a:r>
              <a:rPr lang="en-US" b="1" smtClean="0">
                <a:hlinkClick r:id="rId3"/>
              </a:rPr>
              <a:t>http://ec.europa.eu/sanco_pesticides/public/index.cfm</a:t>
            </a:r>
            <a:endParaRPr lang="en-US" b="1" smtClean="0"/>
          </a:p>
          <a:p>
            <a:endParaRPr lang="en-US" smtClean="0"/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8297651" y="9615950"/>
            <a:ext cx="1298099" cy="86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3184" tIns="91592" rIns="183184" bIns="91592" anchor="ctr"/>
          <a:lstStyle/>
          <a:p>
            <a:pPr algn="ctr"/>
            <a:endParaRPr lang="en-US" sz="7200">
              <a:solidFill>
                <a:srgbClr val="000000"/>
              </a:solidFill>
            </a:endParaRPr>
          </a:p>
        </p:txBody>
      </p: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12195130" y="9615950"/>
            <a:ext cx="1298099" cy="86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3184" tIns="91592" rIns="183184" bIns="91592" anchor="ctr"/>
          <a:lstStyle/>
          <a:p>
            <a:pPr algn="ctr"/>
            <a:endParaRPr lang="en-US" sz="7200">
              <a:solidFill>
                <a:srgbClr val="000000"/>
              </a:solidFill>
            </a:endParaRPr>
          </a:p>
        </p:txBody>
      </p:sp>
      <p:pic>
        <p:nvPicPr>
          <p:cNvPr id="10247" name="Bildobjekt 11" descr="http://ec.europa.eu/food/plant/protection/evaluation/rev_pgm_pesticid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5663" y="5154820"/>
            <a:ext cx="11310639" cy="684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ruta 7"/>
          <p:cNvSpPr txBox="1">
            <a:spLocks noChangeArrowheads="1"/>
          </p:cNvSpPr>
          <p:nvPr/>
        </p:nvSpPr>
        <p:spPr bwMode="auto">
          <a:xfrm>
            <a:off x="6156425" y="4152491"/>
            <a:ext cx="5726906" cy="46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>
            <a:spAutoFit/>
          </a:bodyPr>
          <a:lstStyle/>
          <a:p>
            <a:r>
              <a:rPr lang="sv-SE" b="1">
                <a:solidFill>
                  <a:srgbClr val="000000"/>
                </a:solidFill>
              </a:rPr>
              <a:t>Existing substances</a:t>
            </a:r>
          </a:p>
        </p:txBody>
      </p:sp>
    </p:spTree>
    <p:extLst>
      <p:ext uri="{BB962C8B-B14F-4D97-AF65-F5344CB8AC3E}">
        <p14:creationId xmlns:p14="http://schemas.microsoft.com/office/powerpoint/2010/main" val="5468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38" name="Picture 2" descr="Rotation of 2004-02-09 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63052" y="1100977"/>
            <a:ext cx="8119480" cy="1096829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5939" name="Picture 3" descr="2004-02-09 0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284" y="6873092"/>
            <a:ext cx="7645421" cy="519935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5940" name="Freeform 4"/>
          <p:cNvSpPr>
            <a:spLocks/>
          </p:cNvSpPr>
          <p:nvPr/>
        </p:nvSpPr>
        <p:spPr bwMode="auto">
          <a:xfrm>
            <a:off x="11759257" y="1167789"/>
            <a:ext cx="5494649" cy="10806011"/>
          </a:xfrm>
          <a:custGeom>
            <a:avLst/>
            <a:gdLst/>
            <a:ahLst/>
            <a:cxnLst>
              <a:cxn ang="0">
                <a:pos x="1724" y="3402"/>
              </a:cxn>
              <a:cxn ang="0">
                <a:pos x="499" y="3402"/>
              </a:cxn>
              <a:cxn ang="0">
                <a:pos x="0" y="2177"/>
              </a:cxn>
              <a:cxn ang="0">
                <a:pos x="91" y="454"/>
              </a:cxn>
              <a:cxn ang="0">
                <a:pos x="499" y="0"/>
              </a:cxn>
              <a:cxn ang="0">
                <a:pos x="1769" y="0"/>
              </a:cxn>
              <a:cxn ang="0">
                <a:pos x="1724" y="3402"/>
              </a:cxn>
            </a:cxnLst>
            <a:rect l="0" t="0" r="r" b="b"/>
            <a:pathLst>
              <a:path w="1769" h="3402">
                <a:moveTo>
                  <a:pt x="1724" y="3402"/>
                </a:moveTo>
                <a:lnTo>
                  <a:pt x="499" y="3402"/>
                </a:lnTo>
                <a:lnTo>
                  <a:pt x="0" y="2177"/>
                </a:lnTo>
                <a:lnTo>
                  <a:pt x="91" y="454"/>
                </a:lnTo>
                <a:lnTo>
                  <a:pt x="499" y="0"/>
                </a:lnTo>
                <a:lnTo>
                  <a:pt x="1769" y="0"/>
                </a:lnTo>
                <a:lnTo>
                  <a:pt x="1724" y="3402"/>
                </a:lnTo>
                <a:close/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lIns="183184" tIns="91592" rIns="183184" bIns="91592"/>
          <a:lstStyle/>
          <a:p>
            <a:endParaRPr lang="sv-SE">
              <a:solidFill>
                <a:srgbClr val="000000"/>
              </a:solidFill>
            </a:endParaRPr>
          </a:p>
        </p:txBody>
      </p:sp>
      <p:pic>
        <p:nvPicPr>
          <p:cNvPr id="295941" name="Picture 5" descr="Uppa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3554" y="1062793"/>
            <a:ext cx="7626333" cy="573711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5942" name="WordArt 6"/>
          <p:cNvSpPr>
            <a:spLocks noChangeArrowheads="1" noChangeShapeType="1" noTextEdit="1"/>
          </p:cNvSpPr>
          <p:nvPr/>
        </p:nvSpPr>
        <p:spPr bwMode="auto">
          <a:xfrm rot="-3213990">
            <a:off x="10922069" y="4451710"/>
            <a:ext cx="7178552" cy="1851700"/>
          </a:xfrm>
          <a:prstGeom prst="rect">
            <a:avLst/>
          </a:prstGeom>
        </p:spPr>
        <p:txBody>
          <a:bodyPr wrap="none" lIns="183184" tIns="91592" rIns="183184" bIns="91592" fromWordArt="1">
            <a:prstTxWarp prst="textPlain">
              <a:avLst>
                <a:gd name="adj" fmla="val 49296"/>
              </a:avLst>
            </a:prstTxWarp>
          </a:bodyPr>
          <a:lstStyle/>
          <a:p>
            <a:pPr algn="ctr"/>
            <a:r>
              <a:rPr lang="sv-SE" sz="7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Glufosinate</a:t>
            </a:r>
          </a:p>
          <a:p>
            <a:pPr algn="ctr"/>
            <a:r>
              <a:rPr lang="sv-SE" sz="7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ammonium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800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59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59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5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5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5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500"/>
                                        <p:tgtEl>
                                          <p:spTgt spid="295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0" grpId="0" animBg="1"/>
      <p:bldP spid="295942" grpId="0" animBg="1"/>
    </p:bldLst>
  </p:timing>
</p:sld>
</file>

<file path=ppt/theme/theme1.xml><?xml version="1.0" encoding="utf-8"?>
<a:theme xmlns:a="http://schemas.openxmlformats.org/drawingml/2006/main" name="ppt-mall sv-eng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t-mall sv-eng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273</TotalTime>
  <Words>323</Words>
  <Application>Microsoft Office PowerPoint</Application>
  <PresentationFormat>Anpassad</PresentationFormat>
  <Paragraphs>75</Paragraphs>
  <Slides>10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ppt-mall sv-eng</vt:lpstr>
      <vt:lpstr>1_ppt-mall sv-eng</vt:lpstr>
      <vt:lpstr>Information from the pesticide registration process in EU</vt:lpstr>
      <vt:lpstr>History</vt:lpstr>
      <vt:lpstr>PowerPoint-presentation</vt:lpstr>
      <vt:lpstr>Decision making</vt:lpstr>
      <vt:lpstr>Approval</vt:lpstr>
      <vt:lpstr>Non-approval (ban)</vt:lpstr>
      <vt:lpstr>Substances assessed and approved within EU </vt:lpstr>
      <vt:lpstr>PPPs in EU 2009</vt:lpstr>
      <vt:lpstr>PowerPoint-presentation</vt:lpstr>
      <vt:lpstr>Guidance document on how to access information from the EU registration process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from the pesticide registration process in EU</dc:title>
  <dc:creator>Jenny Rönngren</dc:creator>
  <cp:lastModifiedBy>Lilian Törnqvist</cp:lastModifiedBy>
  <cp:revision>28</cp:revision>
  <cp:lastPrinted>2015-03-12T16:20:42Z</cp:lastPrinted>
  <dcterms:created xsi:type="dcterms:W3CDTF">2014-03-07T12:30:06Z</dcterms:created>
  <dcterms:modified xsi:type="dcterms:W3CDTF">2016-03-13T23:34:17Z</dcterms:modified>
</cp:coreProperties>
</file>